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handoutMasterIdLst>
    <p:handoutMasterId r:id="rId35"/>
  </p:handoutMasterIdLst>
  <p:sldIdLst>
    <p:sldId id="285" r:id="rId2"/>
    <p:sldId id="256" r:id="rId3"/>
    <p:sldId id="257" r:id="rId4"/>
    <p:sldId id="258" r:id="rId5"/>
    <p:sldId id="278" r:id="rId6"/>
    <p:sldId id="260" r:id="rId7"/>
    <p:sldId id="273" r:id="rId8"/>
    <p:sldId id="276" r:id="rId9"/>
    <p:sldId id="275" r:id="rId10"/>
    <p:sldId id="261" r:id="rId11"/>
    <p:sldId id="277" r:id="rId12"/>
    <p:sldId id="301" r:id="rId13"/>
    <p:sldId id="300" r:id="rId14"/>
    <p:sldId id="305" r:id="rId15"/>
    <p:sldId id="302" r:id="rId16"/>
    <p:sldId id="307" r:id="rId17"/>
    <p:sldId id="313" r:id="rId18"/>
    <p:sldId id="309" r:id="rId19"/>
    <p:sldId id="308" r:id="rId20"/>
    <p:sldId id="310" r:id="rId21"/>
    <p:sldId id="280" r:id="rId22"/>
    <p:sldId id="281" r:id="rId23"/>
    <p:sldId id="290" r:id="rId24"/>
    <p:sldId id="291" r:id="rId25"/>
    <p:sldId id="292" r:id="rId26"/>
    <p:sldId id="293" r:id="rId27"/>
    <p:sldId id="311" r:id="rId28"/>
    <p:sldId id="263" r:id="rId29"/>
    <p:sldId id="312" r:id="rId30"/>
    <p:sldId id="298" r:id="rId31"/>
    <p:sldId id="264" r:id="rId32"/>
    <p:sldId id="26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32F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962" autoAdjust="0"/>
    <p:restoredTop sz="94660"/>
  </p:normalViewPr>
  <p:slideViewPr>
    <p:cSldViewPr>
      <p:cViewPr>
        <p:scale>
          <a:sx n="77" d="100"/>
          <a:sy n="77" d="100"/>
        </p:scale>
        <p:origin x="-1110" y="2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A79BD97-FFFA-44F1-8157-6A363E447AD2}" type="datetimeFigureOut">
              <a:rPr lang="en-US" smtClean="0"/>
              <a:pPr/>
              <a:t>5/24/2017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E03F78-4106-4832-9CCD-F1DF468D226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3A40D9-408E-4A73-94F1-5C756F70FEDF}" type="datetimeFigureOut">
              <a:rPr lang="en-IN" smtClean="0"/>
              <a:pPr/>
              <a:t>24-05-2017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E85261-7C63-4ED6-B8EA-48A6C102B1B9}" type="slidenum">
              <a:rPr lang="en-IN" smtClean="0"/>
              <a:pPr/>
              <a:t>‹#›</a:t>
            </a:fld>
            <a:endParaRPr lang="en-IN"/>
          </a:p>
        </p:txBody>
      </p:sp>
    </p:spTree>
    <p:extLst>
      <p:ext uri="{BB962C8B-B14F-4D97-AF65-F5344CB8AC3E}">
        <p14:creationId xmlns="" xmlns:p14="http://schemas.microsoft.com/office/powerpoint/2010/main" val="25597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6CB6ACC-35C5-4157-B3B6-A0F0B1EDF035}" type="slidenum">
              <a:rPr lang="en-US" altLang="en-US" smtClean="0"/>
              <a:pPr/>
              <a:t>1</a:t>
            </a:fld>
            <a:endParaRPr lang="en-US" alt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I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05E85261-7C63-4ED6-B8EA-48A6C102B1B9}" type="slidenum">
              <a:rPr lang="en-IN" smtClean="0"/>
              <a:pPr/>
              <a:t>23</a:t>
            </a:fld>
            <a:endParaRPr lang="en-IN"/>
          </a:p>
        </p:txBody>
      </p:sp>
    </p:spTree>
    <p:extLst>
      <p:ext uri="{BB962C8B-B14F-4D97-AF65-F5344CB8AC3E}">
        <p14:creationId xmlns="" xmlns:p14="http://schemas.microsoft.com/office/powerpoint/2010/main" val="1158216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05E85261-7C63-4ED6-B8EA-48A6C102B1B9}" type="slidenum">
              <a:rPr lang="en-IN" smtClean="0"/>
              <a:pPr/>
              <a:t>24</a:t>
            </a:fld>
            <a:endParaRPr lang="en-IN"/>
          </a:p>
        </p:txBody>
      </p:sp>
    </p:spTree>
    <p:extLst>
      <p:ext uri="{BB962C8B-B14F-4D97-AF65-F5344CB8AC3E}">
        <p14:creationId xmlns="" xmlns:p14="http://schemas.microsoft.com/office/powerpoint/2010/main" val="1158216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05E85261-7C63-4ED6-B8EA-48A6C102B1B9}" type="slidenum">
              <a:rPr lang="en-IN" smtClean="0"/>
              <a:pPr/>
              <a:t>25</a:t>
            </a:fld>
            <a:endParaRPr lang="en-IN"/>
          </a:p>
        </p:txBody>
      </p:sp>
    </p:spTree>
    <p:extLst>
      <p:ext uri="{BB962C8B-B14F-4D97-AF65-F5344CB8AC3E}">
        <p14:creationId xmlns="" xmlns:p14="http://schemas.microsoft.com/office/powerpoint/2010/main" val="1158216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05E85261-7C63-4ED6-B8EA-48A6C102B1B9}" type="slidenum">
              <a:rPr lang="en-IN" smtClean="0"/>
              <a:pPr/>
              <a:t>26</a:t>
            </a:fld>
            <a:endParaRPr lang="en-IN"/>
          </a:p>
        </p:txBody>
      </p:sp>
    </p:spTree>
    <p:extLst>
      <p:ext uri="{BB962C8B-B14F-4D97-AF65-F5344CB8AC3E}">
        <p14:creationId xmlns="" xmlns:p14="http://schemas.microsoft.com/office/powerpoint/2010/main" val="115821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D27421-69BB-4E7E-92B6-EE241880E272}" type="datetimeFigureOut">
              <a:rPr lang="en-US" smtClean="0"/>
              <a:pPr/>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77FA9-5EEE-4465-A036-E81189994A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D27421-69BB-4E7E-92B6-EE241880E272}" type="datetimeFigureOut">
              <a:rPr lang="en-US" smtClean="0"/>
              <a:pPr/>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77FA9-5EEE-4465-A036-E81189994A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CD27421-69BB-4E7E-92B6-EE241880E272}" type="datetimeFigureOut">
              <a:rPr lang="en-US" smtClean="0"/>
              <a:pPr/>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77FA9-5EEE-4465-A036-E81189994AE4}"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D27421-69BB-4E7E-92B6-EE241880E272}" type="datetimeFigureOut">
              <a:rPr lang="en-US" smtClean="0"/>
              <a:pPr/>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77FA9-5EEE-4465-A036-E81189994AE4}"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D27421-69BB-4E7E-92B6-EE241880E272}" type="datetimeFigureOut">
              <a:rPr lang="en-US" smtClean="0"/>
              <a:pPr/>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77FA9-5EEE-4465-A036-E81189994A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CD27421-69BB-4E7E-92B6-EE241880E272}" type="datetimeFigureOut">
              <a:rPr lang="en-US" smtClean="0"/>
              <a:pPr/>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77FA9-5EEE-4465-A036-E81189994AE4}"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D27421-69BB-4E7E-92B6-EE241880E272}" type="datetimeFigureOut">
              <a:rPr lang="en-US" smtClean="0"/>
              <a:pPr/>
              <a:t>5/24/2017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577FA9-5EEE-4465-A036-E81189994A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D27421-69BB-4E7E-92B6-EE241880E272}" type="datetimeFigureOut">
              <a:rPr lang="en-US" smtClean="0"/>
              <a:pPr/>
              <a:t>5/24/2017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577FA9-5EEE-4465-A036-E81189994A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CD27421-69BB-4E7E-92B6-EE241880E272}" type="datetimeFigureOut">
              <a:rPr lang="en-US" smtClean="0"/>
              <a:pPr/>
              <a:t>5/24/2017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577FA9-5EEE-4465-A036-E81189994A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CD27421-69BB-4E7E-92B6-EE241880E272}" type="datetimeFigureOut">
              <a:rPr lang="en-US" smtClean="0"/>
              <a:pPr/>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77FA9-5EEE-4465-A036-E81189994AE4}"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D27421-69BB-4E7E-92B6-EE241880E272}" type="datetimeFigureOut">
              <a:rPr lang="en-US" smtClean="0"/>
              <a:pPr/>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77FA9-5EEE-4465-A036-E81189994AE4}"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CD27421-69BB-4E7E-92B6-EE241880E272}" type="datetimeFigureOut">
              <a:rPr lang="en-US" smtClean="0"/>
              <a:pPr/>
              <a:t>5/24/2017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B577FA9-5EEE-4465-A036-E81189994AE4}"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idx="4294967295"/>
          </p:nvPr>
        </p:nvSpPr>
        <p:spPr>
          <a:xfrm>
            <a:off x="-38766" y="2705100"/>
            <a:ext cx="9144000" cy="1409700"/>
          </a:xfrm>
        </p:spPr>
        <p:txBody>
          <a:bodyPr rtlCol="0">
            <a:normAutofit fontScale="90000"/>
          </a:bodyPr>
          <a:lstStyle/>
          <a:p>
            <a:pPr algn="ctr" eaLnBrk="1" fontAlgn="auto" hangingPunct="1">
              <a:spcAft>
                <a:spcPct val="50000"/>
              </a:spcAft>
              <a:defRPr/>
            </a:pPr>
            <a:r>
              <a:rPr lang="en-US" altLang="en-US" sz="4000" b="1" dirty="0" smtClean="0">
                <a:solidFill>
                  <a:srgbClr val="C00000"/>
                </a:solidFill>
              </a:rPr>
              <a:t>Procurement Manual – An Overview</a:t>
            </a:r>
            <a:br>
              <a:rPr lang="en-US" altLang="en-US" sz="4000" b="1" dirty="0" smtClean="0">
                <a:solidFill>
                  <a:srgbClr val="C00000"/>
                </a:solidFill>
              </a:rPr>
            </a:br>
            <a:r>
              <a:rPr lang="en-US" altLang="en-US" sz="4000" dirty="0">
                <a:solidFill>
                  <a:srgbClr val="C00000"/>
                </a:solidFill>
              </a:rPr>
              <a:t/>
            </a:r>
            <a:br>
              <a:rPr lang="en-US" altLang="en-US" sz="4000" dirty="0">
                <a:solidFill>
                  <a:srgbClr val="C00000"/>
                </a:solidFill>
              </a:rPr>
            </a:br>
            <a:r>
              <a:rPr lang="en-US" altLang="en-US" sz="2700" b="1" dirty="0" smtClean="0">
                <a:solidFill>
                  <a:srgbClr val="C00000"/>
                </a:solidFill>
              </a:rPr>
              <a:t>National Hydrology Project </a:t>
            </a:r>
            <a:r>
              <a:rPr lang="en-US" altLang="en-US" sz="2700" b="1" dirty="0" smtClean="0">
                <a:solidFill>
                  <a:srgbClr val="FFFF00"/>
                </a:solidFill>
              </a:rPr>
              <a:t/>
            </a:r>
            <a:br>
              <a:rPr lang="en-US" altLang="en-US" sz="2700" b="1" dirty="0" smtClean="0">
                <a:solidFill>
                  <a:srgbClr val="FFFF00"/>
                </a:solidFill>
              </a:rPr>
            </a:br>
            <a:r>
              <a:rPr lang="en-US" altLang="en-US" sz="4000" b="1" dirty="0" smtClean="0">
                <a:solidFill>
                  <a:schemeClr val="accent5">
                    <a:lumMod val="75000"/>
                  </a:schemeClr>
                </a:solidFill>
              </a:rPr>
              <a:t> </a:t>
            </a:r>
            <a:br>
              <a:rPr lang="en-US" altLang="en-US" sz="4000" b="1" dirty="0" smtClean="0">
                <a:solidFill>
                  <a:schemeClr val="accent5">
                    <a:lumMod val="75000"/>
                  </a:schemeClr>
                </a:solidFill>
              </a:rPr>
            </a:br>
            <a:endParaRPr lang="en-US" altLang="en-US" sz="4000" dirty="0" smtClean="0">
              <a:solidFill>
                <a:schemeClr val="accent5">
                  <a:lumMod val="75000"/>
                </a:schemeClr>
              </a:solidFill>
            </a:endParaRPr>
          </a:p>
        </p:txBody>
      </p:sp>
      <p:sp>
        <p:nvSpPr>
          <p:cNvPr id="7171" name="Text Box 5"/>
          <p:cNvSpPr txBox="1">
            <a:spLocks noChangeArrowheads="1"/>
          </p:cNvSpPr>
          <p:nvPr/>
        </p:nvSpPr>
        <p:spPr bwMode="auto">
          <a:xfrm>
            <a:off x="876100" y="838200"/>
            <a:ext cx="7315820" cy="366713"/>
          </a:xfrm>
          <a:prstGeom prst="rect">
            <a:avLst/>
          </a:prstGeom>
          <a:noFill/>
          <a:ln>
            <a:noFill/>
          </a:ln>
          <a:extLst/>
        </p:spPr>
        <p:txBody>
          <a:bodyPr>
            <a:spAutoFit/>
          </a:bodyPr>
          <a:lstStyle>
            <a:lvl1pPr>
              <a:spcBef>
                <a:spcPct val="20000"/>
              </a:spcBef>
              <a:buClr>
                <a:schemeClr val="tx1"/>
              </a:buClr>
              <a:buSzPct val="80000"/>
              <a:buChar char="•"/>
              <a:defRPr sz="2400">
                <a:solidFill>
                  <a:schemeClr val="tx1"/>
                </a:solidFill>
                <a:latin typeface="Palatino Linotype" panose="02040502050505030304" pitchFamily="18" charset="0"/>
              </a:defRPr>
            </a:lvl1pPr>
            <a:lvl2pPr marL="742950" indent="-285750">
              <a:spcBef>
                <a:spcPct val="20000"/>
              </a:spcBef>
              <a:buClr>
                <a:schemeClr val="tx1"/>
              </a:buClr>
              <a:buSzPct val="80000"/>
              <a:buFont typeface="Palatino Linotype" panose="02040502050505030304" pitchFamily="18" charset="0"/>
              <a:buChar char="−"/>
              <a:defRPr sz="2200">
                <a:solidFill>
                  <a:schemeClr val="tx1"/>
                </a:solidFill>
                <a:latin typeface="Palatino Linotype" panose="02040502050505030304" pitchFamily="18" charset="0"/>
              </a:defRPr>
            </a:lvl2pPr>
            <a:lvl3pPr marL="1143000" indent="-228600">
              <a:spcBef>
                <a:spcPct val="20000"/>
              </a:spcBef>
              <a:buClr>
                <a:schemeClr val="tx1"/>
              </a:buClr>
              <a:buSzPct val="80000"/>
              <a:buChar char="•"/>
              <a:defRPr sz="2000">
                <a:solidFill>
                  <a:schemeClr val="tx1"/>
                </a:solidFill>
                <a:latin typeface="Palatino Linotype" panose="02040502050505030304" pitchFamily="18" charset="0"/>
              </a:defRPr>
            </a:lvl3pPr>
            <a:lvl4pPr marL="1600200" indent="-228600">
              <a:spcBef>
                <a:spcPct val="20000"/>
              </a:spcBef>
              <a:buClr>
                <a:schemeClr val="tx1"/>
              </a:buClr>
              <a:buSzPct val="80000"/>
              <a:buFont typeface="Palatino Linotype" panose="02040502050505030304" pitchFamily="18" charset="0"/>
              <a:buChar char="−"/>
              <a:defRPr sz="2000">
                <a:solidFill>
                  <a:schemeClr val="tx1"/>
                </a:solidFill>
                <a:latin typeface="Palatino Linotype" panose="02040502050505030304" pitchFamily="18" charset="0"/>
              </a:defRPr>
            </a:lvl4pPr>
            <a:lvl5pPr marL="2057400" indent="-228600">
              <a:spcBef>
                <a:spcPct val="20000"/>
              </a:spcBef>
              <a:buClr>
                <a:schemeClr val="tx1"/>
              </a:buClr>
              <a:buSzPct val="80000"/>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chemeClr val="tx1"/>
              </a:buClr>
              <a:buSzPct val="80000"/>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chemeClr val="tx1"/>
              </a:buClr>
              <a:buSzPct val="80000"/>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chemeClr val="tx1"/>
              </a:buClr>
              <a:buSzPct val="80000"/>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chemeClr val="tx1"/>
              </a:buClr>
              <a:buSzPct val="80000"/>
              <a:buChar char="•"/>
              <a:defRPr sz="2000">
                <a:solidFill>
                  <a:schemeClr val="tx1"/>
                </a:solidFill>
                <a:latin typeface="Palatino Linotype" panose="02040502050505030304" pitchFamily="18" charset="0"/>
              </a:defRPr>
            </a:lvl9pPr>
          </a:lstStyle>
          <a:p>
            <a:pPr algn="ctr" eaLnBrk="1" hangingPunct="1">
              <a:spcBef>
                <a:spcPct val="50000"/>
              </a:spcBef>
              <a:buClrTx/>
              <a:buSzTx/>
              <a:buFontTx/>
              <a:buNone/>
              <a:defRPr/>
            </a:pPr>
            <a:r>
              <a:rPr lang="en-US" altLang="en-US" sz="1800" b="1" dirty="0" smtClean="0">
                <a:latin typeface="Arial" panose="020B0604020202020204" pitchFamily="34" charset="0"/>
              </a:rPr>
              <a:t>24.05.2017, New Delhi</a:t>
            </a:r>
          </a:p>
        </p:txBody>
      </p:sp>
      <p:pic>
        <p:nvPicPr>
          <p:cNvPr id="4100" name="Picture 3" descr="IndianEmblem"/>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115343" y="4114801"/>
            <a:ext cx="837334" cy="1338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Lst>
        </p:spPr>
      </p:pic>
      <p:sp>
        <p:nvSpPr>
          <p:cNvPr id="4101" name="Rectangle 2"/>
          <p:cNvSpPr txBox="1">
            <a:spLocks noChangeArrowheads="1"/>
          </p:cNvSpPr>
          <p:nvPr/>
        </p:nvSpPr>
        <p:spPr bwMode="auto">
          <a:xfrm>
            <a:off x="-10855" y="5586414"/>
            <a:ext cx="9144000" cy="890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defTabSz="685800">
              <a:defRPr>
                <a:solidFill>
                  <a:schemeClr val="tx1"/>
                </a:solidFill>
                <a:latin typeface="Arial" charset="0"/>
              </a:defRPr>
            </a:lvl1pPr>
            <a:lvl2pPr marL="742950" indent="-285750" defTabSz="685800">
              <a:defRPr>
                <a:solidFill>
                  <a:schemeClr val="tx1"/>
                </a:solidFill>
                <a:latin typeface="Arial" charset="0"/>
              </a:defRPr>
            </a:lvl2pPr>
            <a:lvl3pPr marL="1143000" indent="-228600" defTabSz="685800">
              <a:defRPr>
                <a:solidFill>
                  <a:schemeClr val="tx1"/>
                </a:solidFill>
                <a:latin typeface="Arial" charset="0"/>
              </a:defRPr>
            </a:lvl3pPr>
            <a:lvl4pPr marL="1600200" indent="-228600" defTabSz="685800">
              <a:defRPr>
                <a:solidFill>
                  <a:schemeClr val="tx1"/>
                </a:solidFill>
                <a:latin typeface="Arial" charset="0"/>
              </a:defRPr>
            </a:lvl4pPr>
            <a:lvl5pPr marL="2057400" indent="-228600" defTabSz="685800">
              <a:defRPr>
                <a:solidFill>
                  <a:schemeClr val="tx1"/>
                </a:solidFill>
                <a:latin typeface="Arial" charset="0"/>
              </a:defRPr>
            </a:lvl5pPr>
            <a:lvl6pPr marL="2514600" indent="-228600" defTabSz="685800" eaLnBrk="0" fontAlgn="base" hangingPunct="0">
              <a:spcBef>
                <a:spcPct val="0"/>
              </a:spcBef>
              <a:spcAft>
                <a:spcPct val="0"/>
              </a:spcAft>
              <a:defRPr>
                <a:solidFill>
                  <a:schemeClr val="tx1"/>
                </a:solidFill>
                <a:latin typeface="Arial" charset="0"/>
              </a:defRPr>
            </a:lvl6pPr>
            <a:lvl7pPr marL="2971800" indent="-228600" defTabSz="685800" eaLnBrk="0" fontAlgn="base" hangingPunct="0">
              <a:spcBef>
                <a:spcPct val="0"/>
              </a:spcBef>
              <a:spcAft>
                <a:spcPct val="0"/>
              </a:spcAft>
              <a:defRPr>
                <a:solidFill>
                  <a:schemeClr val="tx1"/>
                </a:solidFill>
                <a:latin typeface="Arial" charset="0"/>
              </a:defRPr>
            </a:lvl7pPr>
            <a:lvl8pPr marL="3429000" indent="-228600" defTabSz="685800" eaLnBrk="0" fontAlgn="base" hangingPunct="0">
              <a:spcBef>
                <a:spcPct val="0"/>
              </a:spcBef>
              <a:spcAft>
                <a:spcPct val="0"/>
              </a:spcAft>
              <a:defRPr>
                <a:solidFill>
                  <a:schemeClr val="tx1"/>
                </a:solidFill>
                <a:latin typeface="Arial" charset="0"/>
              </a:defRPr>
            </a:lvl8pPr>
            <a:lvl9pPr marL="3886200" indent="-228600" defTabSz="6858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50000"/>
              </a:spcAft>
            </a:pPr>
            <a:r>
              <a:rPr lang="en-US" altLang="en-US" sz="2000" b="1">
                <a:latin typeface="Calibri Light" pitchFamily="34" charset="0"/>
              </a:rPr>
              <a:t>Ministry of Water Resources, River Development and Ganga Rejuvenation</a:t>
            </a:r>
            <a:endParaRPr lang="en-US" altLang="en-US" sz="2000">
              <a:latin typeface="Calibri Light" pitchFamily="34" charset="0"/>
            </a:endParaRPr>
          </a:p>
        </p:txBody>
      </p:sp>
      <p:cxnSp>
        <p:nvCxnSpPr>
          <p:cNvPr id="3" name="Straight Connector 2"/>
          <p:cNvCxnSpPr/>
          <p:nvPr/>
        </p:nvCxnSpPr>
        <p:spPr>
          <a:xfrm flipV="1">
            <a:off x="-10854" y="1701800"/>
            <a:ext cx="9161057" cy="76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10854" y="1903413"/>
            <a:ext cx="9161057" cy="76200"/>
          </a:xfrm>
          <a:prstGeom prst="line">
            <a:avLst/>
          </a:prstGeom>
          <a:ln w="152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41326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IN" sz="2400" b="1" dirty="0"/>
              <a:t>Thresholds for </a:t>
            </a:r>
            <a:r>
              <a:rPr lang="en-IN" sz="2400" b="1" dirty="0" smtClean="0"/>
              <a:t>Works</a:t>
            </a:r>
            <a:endParaRPr lang="en-US" sz="2400" dirty="0"/>
          </a:p>
        </p:txBody>
      </p:sp>
      <p:graphicFrame>
        <p:nvGraphicFramePr>
          <p:cNvPr id="3" name="Table 2"/>
          <p:cNvGraphicFramePr>
            <a:graphicFrameLocks noGrp="1"/>
          </p:cNvGraphicFramePr>
          <p:nvPr>
            <p:extLst>
              <p:ext uri="{D42A27DB-BD31-4B8C-83A1-F6EECF244321}">
                <p14:modId xmlns="" xmlns:p14="http://schemas.microsoft.com/office/powerpoint/2010/main" val="3718459566"/>
              </p:ext>
            </p:extLst>
          </p:nvPr>
        </p:nvGraphicFramePr>
        <p:xfrm>
          <a:off x="457200" y="1066801"/>
          <a:ext cx="8229600" cy="5105399"/>
        </p:xfrm>
        <a:graphic>
          <a:graphicData uri="http://schemas.openxmlformats.org/drawingml/2006/table">
            <a:tbl>
              <a:tblPr firstRow="1" firstCol="1" bandRow="1">
                <a:tableStyleId>{5C22544A-7EE6-4342-B048-85BDC9FD1C3A}</a:tableStyleId>
              </a:tblPr>
              <a:tblGrid>
                <a:gridCol w="3886200"/>
                <a:gridCol w="4343400"/>
              </a:tblGrid>
              <a:tr h="466196">
                <a:tc>
                  <a:txBody>
                    <a:bodyPr/>
                    <a:lstStyle/>
                    <a:p>
                      <a:pPr marR="368300" algn="just">
                        <a:lnSpc>
                          <a:spcPct val="100000"/>
                        </a:lnSpc>
                        <a:spcAft>
                          <a:spcPts val="600"/>
                        </a:spcAft>
                      </a:pPr>
                      <a:r>
                        <a:rPr lang="en-IN" sz="1800" dirty="0">
                          <a:effectLst/>
                        </a:rPr>
                        <a:t>Method of Procurement </a:t>
                      </a:r>
                      <a:endParaRPr lang="en-IN" sz="1600" dirty="0">
                        <a:effectLst/>
                        <a:latin typeface="Times New Roman"/>
                        <a:ea typeface="Times New Roman"/>
                        <a:cs typeface="Times New Roman"/>
                      </a:endParaRPr>
                    </a:p>
                  </a:txBody>
                  <a:tcPr marL="68580" marR="68580" marT="0" marB="0"/>
                </a:tc>
                <a:tc>
                  <a:txBody>
                    <a:bodyPr/>
                    <a:lstStyle/>
                    <a:p>
                      <a:pPr marR="368300" algn="just">
                        <a:lnSpc>
                          <a:spcPct val="100000"/>
                        </a:lnSpc>
                        <a:spcAft>
                          <a:spcPts val="600"/>
                        </a:spcAft>
                      </a:pPr>
                      <a:r>
                        <a:rPr lang="en-IN" sz="1800">
                          <a:effectLst/>
                        </a:rPr>
                        <a:t>Thresholds for Methods </a:t>
                      </a:r>
                      <a:endParaRPr lang="en-IN" sz="1600">
                        <a:effectLst/>
                        <a:latin typeface="Times New Roman"/>
                        <a:ea typeface="Times New Roman"/>
                        <a:cs typeface="Times New Roman"/>
                      </a:endParaRPr>
                    </a:p>
                  </a:txBody>
                  <a:tcPr marL="68580" marR="68580" marT="0" marB="0"/>
                </a:tc>
              </a:tr>
              <a:tr h="1272868">
                <a:tc>
                  <a:txBody>
                    <a:bodyPr/>
                    <a:lstStyle/>
                    <a:p>
                      <a:pPr marR="368300" algn="just">
                        <a:lnSpc>
                          <a:spcPct val="100000"/>
                        </a:lnSpc>
                        <a:spcAft>
                          <a:spcPts val="600"/>
                        </a:spcAft>
                      </a:pPr>
                      <a:r>
                        <a:rPr lang="en-IN" sz="1800" dirty="0">
                          <a:effectLst/>
                        </a:rPr>
                        <a:t>International Competitive Bidding (ICB) </a:t>
                      </a:r>
                      <a:endParaRPr lang="en-IN" sz="1600" dirty="0">
                        <a:effectLst/>
                        <a:latin typeface="Times New Roman"/>
                        <a:ea typeface="Times New Roman"/>
                        <a:cs typeface="Times New Roman"/>
                      </a:endParaRPr>
                    </a:p>
                  </a:txBody>
                  <a:tcPr marL="68580" marR="68580" marT="0" marB="0"/>
                </a:tc>
                <a:tc>
                  <a:txBody>
                    <a:bodyPr/>
                    <a:lstStyle/>
                    <a:p>
                      <a:pPr marL="457200" algn="just">
                        <a:spcBef>
                          <a:spcPts val="300"/>
                        </a:spcBef>
                        <a:spcAft>
                          <a:spcPts val="600"/>
                        </a:spcAft>
                      </a:pPr>
                      <a:r>
                        <a:rPr lang="en-IN" sz="1800" dirty="0">
                          <a:effectLst/>
                        </a:rPr>
                        <a:t>&gt; US Dollars 40 million (INR 2,600 million)</a:t>
                      </a:r>
                      <a:endParaRPr lang="en-IN" sz="1600" dirty="0">
                        <a:effectLst/>
                      </a:endParaRPr>
                    </a:p>
                    <a:p>
                      <a:pPr marR="368300" algn="just">
                        <a:lnSpc>
                          <a:spcPct val="100000"/>
                        </a:lnSpc>
                        <a:spcAft>
                          <a:spcPts val="600"/>
                        </a:spcAft>
                      </a:pPr>
                      <a:r>
                        <a:rPr lang="en-IN" sz="1800" dirty="0">
                          <a:effectLst/>
                        </a:rPr>
                        <a:t> </a:t>
                      </a:r>
                      <a:endParaRPr lang="en-IN" sz="1600" dirty="0">
                        <a:effectLst/>
                        <a:latin typeface="Times New Roman"/>
                        <a:ea typeface="Times New Roman"/>
                        <a:cs typeface="Times New Roman"/>
                      </a:endParaRPr>
                    </a:p>
                  </a:txBody>
                  <a:tcPr marL="68580" marR="68580" marT="0" marB="0"/>
                </a:tc>
              </a:tr>
              <a:tr h="1166339">
                <a:tc>
                  <a:txBody>
                    <a:bodyPr/>
                    <a:lstStyle/>
                    <a:p>
                      <a:pPr marR="368300" algn="just">
                        <a:lnSpc>
                          <a:spcPct val="100000"/>
                        </a:lnSpc>
                        <a:spcAft>
                          <a:spcPts val="600"/>
                        </a:spcAft>
                      </a:pPr>
                      <a:r>
                        <a:rPr lang="en-IN" sz="1800" dirty="0">
                          <a:effectLst/>
                        </a:rPr>
                        <a:t>National Competitive Bidding (NCB) </a:t>
                      </a:r>
                      <a:endParaRPr lang="en-IN" sz="1600" dirty="0">
                        <a:effectLst/>
                        <a:latin typeface="Times New Roman"/>
                        <a:ea typeface="Times New Roman"/>
                        <a:cs typeface="Times New Roman"/>
                      </a:endParaRPr>
                    </a:p>
                  </a:txBody>
                  <a:tcPr marL="68580" marR="68580" marT="0" marB="0"/>
                </a:tc>
                <a:tc>
                  <a:txBody>
                    <a:bodyPr/>
                    <a:lstStyle/>
                    <a:p>
                      <a:pPr marL="457200" algn="just">
                        <a:spcBef>
                          <a:spcPts val="300"/>
                        </a:spcBef>
                        <a:spcAft>
                          <a:spcPts val="600"/>
                        </a:spcAft>
                      </a:pPr>
                      <a:r>
                        <a:rPr lang="en-IN" sz="1800" dirty="0">
                          <a:effectLst/>
                        </a:rPr>
                        <a:t>&gt; USD 100,000 and up to USD 40 million</a:t>
                      </a:r>
                      <a:endParaRPr lang="en-IN" sz="1600" dirty="0">
                        <a:effectLst/>
                      </a:endParaRPr>
                    </a:p>
                    <a:p>
                      <a:pPr marR="368300" algn="just">
                        <a:lnSpc>
                          <a:spcPct val="100000"/>
                        </a:lnSpc>
                        <a:spcAft>
                          <a:spcPts val="600"/>
                        </a:spcAft>
                      </a:pPr>
                      <a:r>
                        <a:rPr lang="en-IN" sz="1800" dirty="0" smtClean="0">
                          <a:effectLst/>
                        </a:rPr>
                        <a:t>       (</a:t>
                      </a:r>
                      <a:r>
                        <a:rPr lang="en-IN" sz="1800" dirty="0">
                          <a:effectLst/>
                        </a:rPr>
                        <a:t>INR 6.5 million – INR 2,600 million)</a:t>
                      </a:r>
                      <a:endParaRPr lang="en-IN" sz="1600" dirty="0">
                        <a:effectLst/>
                        <a:latin typeface="Times New Roman"/>
                        <a:ea typeface="Times New Roman"/>
                        <a:cs typeface="Times New Roman"/>
                      </a:endParaRPr>
                    </a:p>
                  </a:txBody>
                  <a:tcPr marL="68580" marR="68580" marT="0" marB="0"/>
                </a:tc>
              </a:tr>
              <a:tr h="776666">
                <a:tc>
                  <a:txBody>
                    <a:bodyPr/>
                    <a:lstStyle/>
                    <a:p>
                      <a:pPr marR="368300" algn="just">
                        <a:lnSpc>
                          <a:spcPct val="100000"/>
                        </a:lnSpc>
                        <a:spcAft>
                          <a:spcPts val="600"/>
                        </a:spcAft>
                      </a:pPr>
                      <a:r>
                        <a:rPr lang="en-IN" sz="1800" dirty="0" smtClean="0">
                          <a:effectLst/>
                        </a:rPr>
                        <a:t>Shopping </a:t>
                      </a:r>
                      <a:endParaRPr lang="en-IN" sz="1600" dirty="0">
                        <a:effectLst/>
                        <a:latin typeface="Times New Roman"/>
                        <a:ea typeface="Times New Roman"/>
                        <a:cs typeface="Times New Roman"/>
                      </a:endParaRPr>
                    </a:p>
                  </a:txBody>
                  <a:tcPr marL="68580" marR="68580" marT="0" marB="0"/>
                </a:tc>
                <a:tc>
                  <a:txBody>
                    <a:bodyPr/>
                    <a:lstStyle/>
                    <a:p>
                      <a:pPr marR="368300" algn="just">
                        <a:lnSpc>
                          <a:spcPct val="100000"/>
                        </a:lnSpc>
                        <a:spcAft>
                          <a:spcPts val="600"/>
                        </a:spcAft>
                      </a:pPr>
                      <a:r>
                        <a:rPr lang="en-IN" sz="1800" dirty="0" smtClean="0">
                          <a:effectLst/>
                        </a:rPr>
                        <a:t>       Up </a:t>
                      </a:r>
                      <a:r>
                        <a:rPr lang="en-IN" sz="1800" dirty="0">
                          <a:effectLst/>
                        </a:rPr>
                        <a:t>to USD 100,000 (INR 6.5 million)</a:t>
                      </a:r>
                      <a:endParaRPr lang="en-IN" sz="1600" dirty="0">
                        <a:effectLst/>
                        <a:latin typeface="Times New Roman"/>
                        <a:ea typeface="Times New Roman"/>
                        <a:cs typeface="Times New Roman"/>
                      </a:endParaRPr>
                    </a:p>
                  </a:txBody>
                  <a:tcPr marL="68580" marR="68580" marT="0" marB="0"/>
                </a:tc>
              </a:tr>
              <a:tr h="1423330">
                <a:tc>
                  <a:txBody>
                    <a:bodyPr/>
                    <a:lstStyle/>
                    <a:p>
                      <a:pPr marR="368300" algn="just">
                        <a:lnSpc>
                          <a:spcPct val="100000"/>
                        </a:lnSpc>
                        <a:spcAft>
                          <a:spcPts val="600"/>
                        </a:spcAft>
                      </a:pPr>
                      <a:r>
                        <a:rPr lang="en-IN" sz="1800">
                          <a:effectLst/>
                        </a:rPr>
                        <a:t>Force Account</a:t>
                      </a:r>
                      <a:endParaRPr lang="en-IN" sz="1600">
                        <a:effectLst/>
                        <a:latin typeface="Times New Roman"/>
                        <a:ea typeface="Times New Roman"/>
                        <a:cs typeface="Times New Roman"/>
                      </a:endParaRPr>
                    </a:p>
                  </a:txBody>
                  <a:tcPr marL="68580" marR="68580" marT="0" marB="0"/>
                </a:tc>
                <a:tc>
                  <a:txBody>
                    <a:bodyPr/>
                    <a:lstStyle/>
                    <a:p>
                      <a:pPr marR="368300" algn="just">
                        <a:lnSpc>
                          <a:spcPct val="100000"/>
                        </a:lnSpc>
                        <a:spcAft>
                          <a:spcPts val="600"/>
                        </a:spcAft>
                      </a:pPr>
                      <a:r>
                        <a:rPr lang="en-IN" sz="1800" dirty="0">
                          <a:effectLst/>
                        </a:rPr>
                        <a:t>Must meet the requirements as per Para 3.9 of the Procurement Guidelines, and with prior agreement in PP with the Bank</a:t>
                      </a:r>
                      <a:endParaRPr lang="en-IN" sz="1600" dirty="0">
                        <a:effectLst/>
                        <a:latin typeface="Times New Roman"/>
                        <a:ea typeface="Times New Roman"/>
                        <a:cs typeface="Times New Roman"/>
                      </a:endParaRPr>
                    </a:p>
                  </a:txBody>
                  <a:tcPr marL="68580" marR="68580" marT="0" marB="0"/>
                </a:tc>
              </a:tr>
            </a:tbl>
          </a:graphicData>
        </a:graphic>
      </p:graphicFrame>
    </p:spTree>
    <p:extLst>
      <p:ext uri="{BB962C8B-B14F-4D97-AF65-F5344CB8AC3E}">
        <p14:creationId xmlns="" xmlns:p14="http://schemas.microsoft.com/office/powerpoint/2010/main" val="2060539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783347593"/>
              </p:ext>
            </p:extLst>
          </p:nvPr>
        </p:nvGraphicFramePr>
        <p:xfrm>
          <a:off x="838200" y="1143000"/>
          <a:ext cx="7391400" cy="5105400"/>
        </p:xfrm>
        <a:graphic>
          <a:graphicData uri="http://schemas.openxmlformats.org/drawingml/2006/table">
            <a:tbl>
              <a:tblPr firstRow="1" firstCol="1" bandRow="1">
                <a:tableStyleId>{5C22544A-7EE6-4342-B048-85BDC9FD1C3A}</a:tableStyleId>
              </a:tblPr>
              <a:tblGrid>
                <a:gridCol w="7391400"/>
              </a:tblGrid>
              <a:tr h="5105400">
                <a:tc>
                  <a:txBody>
                    <a:bodyPr/>
                    <a:lstStyle/>
                    <a:p>
                      <a:pPr marL="457200" algn="just">
                        <a:spcBef>
                          <a:spcPts val="300"/>
                        </a:spcBef>
                        <a:spcAft>
                          <a:spcPts val="600"/>
                        </a:spcAft>
                      </a:pPr>
                      <a:r>
                        <a:rPr lang="en-IN" sz="1600" dirty="0" smtClean="0">
                          <a:solidFill>
                            <a:srgbClr val="C00000"/>
                          </a:solidFill>
                          <a:effectLst/>
                          <a:latin typeface="Times New Roman"/>
                          <a:ea typeface="Times New Roman"/>
                          <a:cs typeface="Times New Roman"/>
                        </a:rPr>
                        <a:t>Force Account, which are works such as construction and installation of equipment and non-consulting services carried out by a government department of the Borrower’s country using its own personnel and equipment.</a:t>
                      </a:r>
                    </a:p>
                    <a:p>
                      <a:pPr marL="457200" algn="just">
                        <a:spcBef>
                          <a:spcPts val="300"/>
                        </a:spcBef>
                        <a:spcAft>
                          <a:spcPts val="600"/>
                        </a:spcAft>
                      </a:pPr>
                      <a:r>
                        <a:rPr lang="en-IN" sz="1600" dirty="0" smtClean="0">
                          <a:solidFill>
                            <a:srgbClr val="C00000"/>
                          </a:solidFill>
                          <a:effectLst/>
                          <a:latin typeface="Times New Roman"/>
                          <a:ea typeface="Times New Roman"/>
                          <a:cs typeface="Times New Roman"/>
                        </a:rPr>
                        <a:t>Force Account shall be justified and may only be used, after Bank no objection, under any of the following circumstances:</a:t>
                      </a:r>
                    </a:p>
                    <a:p>
                      <a:pPr marL="457200" algn="just">
                        <a:spcBef>
                          <a:spcPts val="300"/>
                        </a:spcBef>
                        <a:spcAft>
                          <a:spcPts val="600"/>
                        </a:spcAft>
                      </a:pPr>
                      <a:r>
                        <a:rPr lang="en-IN" sz="1600" dirty="0" smtClean="0">
                          <a:solidFill>
                            <a:srgbClr val="C00000"/>
                          </a:solidFill>
                          <a:effectLst/>
                          <a:latin typeface="Times New Roman"/>
                          <a:ea typeface="Times New Roman"/>
                          <a:cs typeface="Times New Roman"/>
                        </a:rPr>
                        <a:t> (a) quantities of construction and installation works that are involved cannot be defined in advance; </a:t>
                      </a:r>
                    </a:p>
                    <a:p>
                      <a:pPr marL="457200" algn="just">
                        <a:spcBef>
                          <a:spcPts val="300"/>
                        </a:spcBef>
                        <a:spcAft>
                          <a:spcPts val="600"/>
                        </a:spcAft>
                      </a:pPr>
                      <a:r>
                        <a:rPr lang="en-IN" sz="1600" dirty="0" smtClean="0">
                          <a:solidFill>
                            <a:srgbClr val="C00000"/>
                          </a:solidFill>
                          <a:effectLst/>
                          <a:latin typeface="Times New Roman"/>
                          <a:ea typeface="Times New Roman"/>
                          <a:cs typeface="Times New Roman"/>
                        </a:rPr>
                        <a:t>(b) construction and installation works are small and scattered or in remote locations for which qualified construction firms are unlikely to bid at reasonable prices;</a:t>
                      </a:r>
                    </a:p>
                    <a:p>
                      <a:pPr marL="457200" algn="just">
                        <a:spcBef>
                          <a:spcPts val="300"/>
                        </a:spcBef>
                        <a:spcAft>
                          <a:spcPts val="600"/>
                        </a:spcAft>
                      </a:pPr>
                      <a:r>
                        <a:rPr lang="en-IN" sz="1600" dirty="0" smtClean="0">
                          <a:solidFill>
                            <a:srgbClr val="C00000"/>
                          </a:solidFill>
                          <a:effectLst/>
                          <a:latin typeface="Times New Roman"/>
                          <a:ea typeface="Times New Roman"/>
                          <a:cs typeface="Times New Roman"/>
                        </a:rPr>
                        <a:t>(c) construction and installation works are required to be carried out without disrupting ongoing operations;</a:t>
                      </a:r>
                    </a:p>
                    <a:p>
                      <a:pPr marL="457200" algn="just">
                        <a:spcBef>
                          <a:spcPts val="300"/>
                        </a:spcBef>
                        <a:spcAft>
                          <a:spcPts val="600"/>
                        </a:spcAft>
                      </a:pPr>
                      <a:r>
                        <a:rPr lang="en-IN" sz="1600" dirty="0" smtClean="0">
                          <a:solidFill>
                            <a:srgbClr val="C00000"/>
                          </a:solidFill>
                          <a:effectLst/>
                          <a:latin typeface="Times New Roman"/>
                          <a:ea typeface="Times New Roman"/>
                          <a:cs typeface="Times New Roman"/>
                        </a:rPr>
                        <a:t>(d) risks of unavoidable work interruption are better borne by the Borrower than by a contractor; </a:t>
                      </a:r>
                    </a:p>
                    <a:p>
                      <a:pPr marL="457200" algn="just">
                        <a:spcBef>
                          <a:spcPts val="300"/>
                        </a:spcBef>
                        <a:spcAft>
                          <a:spcPts val="600"/>
                        </a:spcAft>
                      </a:pPr>
                      <a:r>
                        <a:rPr lang="en-IN" sz="1600" dirty="0" smtClean="0">
                          <a:effectLst/>
                          <a:latin typeface="Times New Roman"/>
                          <a:ea typeface="Times New Roman"/>
                          <a:cs typeface="Times New Roman"/>
                        </a:rPr>
                        <a:t> </a:t>
                      </a:r>
                      <a:endParaRPr lang="en-IN" sz="1600" dirty="0">
                        <a:effectLst/>
                        <a:latin typeface="Times New Roman"/>
                        <a:ea typeface="Times New Roman"/>
                        <a:cs typeface="Times New Roman"/>
                      </a:endParaRPr>
                    </a:p>
                  </a:txBody>
                  <a:tcPr marL="68580" marR="68580" marT="0" marB="0"/>
                </a:tc>
              </a:tr>
            </a:tbl>
          </a:graphicData>
        </a:graphic>
      </p:graphicFrame>
      <p:sp>
        <p:nvSpPr>
          <p:cNvPr id="2" name="Title 1"/>
          <p:cNvSpPr>
            <a:spLocks noGrp="1"/>
          </p:cNvSpPr>
          <p:nvPr>
            <p:ph type="title"/>
          </p:nvPr>
        </p:nvSpPr>
        <p:spPr>
          <a:xfrm>
            <a:off x="457200" y="274638"/>
            <a:ext cx="8229600" cy="639762"/>
          </a:xfrm>
        </p:spPr>
        <p:txBody>
          <a:bodyPr>
            <a:normAutofit fontScale="90000"/>
          </a:bodyPr>
          <a:lstStyle/>
          <a:p>
            <a:r>
              <a:rPr lang="en-IN" sz="2000" b="1" dirty="0" smtClean="0"/>
              <a:t>Procurement Guidelines Para 3.9</a:t>
            </a:r>
            <a:br>
              <a:rPr lang="en-IN" sz="2000" b="1" dirty="0" smtClean="0"/>
            </a:br>
            <a:r>
              <a:rPr lang="en-IN" sz="2000" b="1" dirty="0" smtClean="0"/>
              <a:t>Force Account </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IN" sz="2400" b="1" dirty="0">
                <a:solidFill>
                  <a:srgbClr val="C00000"/>
                </a:solidFill>
              </a:rPr>
              <a:t>Important aspects for consideration in Procurement of Goods</a:t>
            </a:r>
          </a:p>
        </p:txBody>
      </p:sp>
      <p:sp>
        <p:nvSpPr>
          <p:cNvPr id="4" name="Rectangle 3"/>
          <p:cNvSpPr/>
          <p:nvPr/>
        </p:nvSpPr>
        <p:spPr>
          <a:xfrm>
            <a:off x="838200" y="914401"/>
            <a:ext cx="7696199" cy="5632311"/>
          </a:xfrm>
          <a:prstGeom prst="rect">
            <a:avLst/>
          </a:prstGeom>
        </p:spPr>
        <p:txBody>
          <a:bodyPr wrap="square">
            <a:spAutoFit/>
          </a:bodyPr>
          <a:lstStyle/>
          <a:p>
            <a:pPr>
              <a:lnSpc>
                <a:spcPct val="150000"/>
              </a:lnSpc>
              <a:buFont typeface="Wingdings" pitchFamily="2" charset="2"/>
              <a:buChar char="§"/>
            </a:pPr>
            <a:r>
              <a:rPr lang="en-IN" sz="2400" b="1" dirty="0">
                <a:solidFill>
                  <a:srgbClr val="4A32F8"/>
                </a:solidFill>
              </a:rPr>
              <a:t>Bidding documents issued by the </a:t>
            </a:r>
            <a:r>
              <a:rPr lang="en-IN" sz="2400" b="1" dirty="0" smtClean="0">
                <a:solidFill>
                  <a:srgbClr val="4A32F8"/>
                </a:solidFill>
              </a:rPr>
              <a:t>Bank</a:t>
            </a:r>
          </a:p>
          <a:p>
            <a:pPr>
              <a:lnSpc>
                <a:spcPct val="150000"/>
              </a:lnSpc>
              <a:buFont typeface="Wingdings" pitchFamily="2" charset="2"/>
              <a:buChar char="§"/>
            </a:pPr>
            <a:r>
              <a:rPr lang="en-IN" sz="2400" b="1" dirty="0">
                <a:solidFill>
                  <a:srgbClr val="4A32F8"/>
                </a:solidFill>
              </a:rPr>
              <a:t>Specifications: </a:t>
            </a:r>
            <a:r>
              <a:rPr lang="en-IN" sz="2400" b="1" dirty="0" smtClean="0">
                <a:solidFill>
                  <a:srgbClr val="4A32F8"/>
                </a:solidFill>
              </a:rPr>
              <a:t> </a:t>
            </a:r>
          </a:p>
          <a:p>
            <a:pPr>
              <a:lnSpc>
                <a:spcPct val="150000"/>
              </a:lnSpc>
              <a:buFont typeface="Wingdings" pitchFamily="2" charset="2"/>
              <a:buChar char="§"/>
            </a:pPr>
            <a:r>
              <a:rPr lang="en-IN" sz="2400" b="1" dirty="0">
                <a:solidFill>
                  <a:srgbClr val="4A32F8"/>
                </a:solidFill>
              </a:rPr>
              <a:t>Warranty</a:t>
            </a:r>
            <a:endParaRPr lang="en-IN" sz="2400" b="1" dirty="0" smtClean="0">
              <a:solidFill>
                <a:srgbClr val="4A32F8"/>
              </a:solidFill>
            </a:endParaRPr>
          </a:p>
          <a:p>
            <a:pPr>
              <a:lnSpc>
                <a:spcPct val="150000"/>
              </a:lnSpc>
              <a:buFont typeface="Wingdings" pitchFamily="2" charset="2"/>
              <a:buChar char="§"/>
            </a:pPr>
            <a:r>
              <a:rPr lang="en-IN" sz="2400" b="1" dirty="0">
                <a:solidFill>
                  <a:srgbClr val="4A32F8"/>
                </a:solidFill>
              </a:rPr>
              <a:t>Qualification </a:t>
            </a:r>
            <a:r>
              <a:rPr lang="en-IN" sz="2400" b="1" dirty="0" smtClean="0">
                <a:solidFill>
                  <a:srgbClr val="4A32F8"/>
                </a:solidFill>
              </a:rPr>
              <a:t>Criteria</a:t>
            </a:r>
          </a:p>
          <a:p>
            <a:pPr>
              <a:lnSpc>
                <a:spcPct val="150000"/>
              </a:lnSpc>
              <a:buFont typeface="Wingdings" pitchFamily="2" charset="2"/>
              <a:buChar char="§"/>
            </a:pPr>
            <a:r>
              <a:rPr lang="en-IN" sz="2400" b="1" dirty="0" smtClean="0">
                <a:solidFill>
                  <a:srgbClr val="4A32F8"/>
                </a:solidFill>
              </a:rPr>
              <a:t>Training</a:t>
            </a:r>
          </a:p>
          <a:p>
            <a:pPr>
              <a:lnSpc>
                <a:spcPct val="150000"/>
              </a:lnSpc>
              <a:buFont typeface="Wingdings" pitchFamily="2" charset="2"/>
              <a:buChar char="§"/>
            </a:pPr>
            <a:r>
              <a:rPr lang="en-IN" sz="2400" b="1" dirty="0">
                <a:solidFill>
                  <a:srgbClr val="4A32F8"/>
                </a:solidFill>
              </a:rPr>
              <a:t>On-site </a:t>
            </a:r>
            <a:r>
              <a:rPr lang="en-IN" sz="2400" b="1" dirty="0" smtClean="0">
                <a:solidFill>
                  <a:srgbClr val="4A32F8"/>
                </a:solidFill>
              </a:rPr>
              <a:t>Service</a:t>
            </a:r>
          </a:p>
          <a:p>
            <a:pPr>
              <a:lnSpc>
                <a:spcPct val="150000"/>
              </a:lnSpc>
              <a:buFont typeface="Wingdings" pitchFamily="2" charset="2"/>
              <a:buChar char="§"/>
            </a:pPr>
            <a:r>
              <a:rPr lang="en-IN" sz="2400" b="1" dirty="0">
                <a:solidFill>
                  <a:srgbClr val="4A32F8"/>
                </a:solidFill>
              </a:rPr>
              <a:t>Consumer </a:t>
            </a:r>
            <a:r>
              <a:rPr lang="en-IN" sz="2400" b="1" dirty="0" smtClean="0">
                <a:solidFill>
                  <a:srgbClr val="4A32F8"/>
                </a:solidFill>
              </a:rPr>
              <a:t>Certificates</a:t>
            </a:r>
          </a:p>
          <a:p>
            <a:pPr>
              <a:lnSpc>
                <a:spcPct val="150000"/>
              </a:lnSpc>
              <a:buFont typeface="Wingdings" pitchFamily="2" charset="2"/>
              <a:buChar char="§"/>
            </a:pPr>
            <a:r>
              <a:rPr lang="en-IN" sz="2400" b="1" dirty="0">
                <a:solidFill>
                  <a:srgbClr val="4A32F8"/>
                </a:solidFill>
              </a:rPr>
              <a:t>Bid Evaluation </a:t>
            </a:r>
            <a:r>
              <a:rPr lang="en-IN" sz="2400" b="1" dirty="0" smtClean="0">
                <a:solidFill>
                  <a:srgbClr val="4A32F8"/>
                </a:solidFill>
              </a:rPr>
              <a:t>Committees</a:t>
            </a:r>
          </a:p>
          <a:p>
            <a:pPr>
              <a:lnSpc>
                <a:spcPct val="150000"/>
              </a:lnSpc>
              <a:buFont typeface="Wingdings" pitchFamily="2" charset="2"/>
              <a:buChar char="§"/>
            </a:pPr>
            <a:r>
              <a:rPr lang="en-IN" sz="2400" b="1" dirty="0" smtClean="0">
                <a:solidFill>
                  <a:srgbClr val="4A32F8"/>
                </a:solidFill>
              </a:rPr>
              <a:t>Applicability of Indian Laws</a:t>
            </a:r>
          </a:p>
          <a:p>
            <a:pPr>
              <a:lnSpc>
                <a:spcPct val="150000"/>
              </a:lnSpc>
              <a:buFont typeface="Wingdings" pitchFamily="2" charset="2"/>
              <a:buChar char="§"/>
            </a:pPr>
            <a:r>
              <a:rPr lang="en-IN" sz="2400" b="1" dirty="0">
                <a:solidFill>
                  <a:srgbClr val="4A32F8"/>
                </a:solidFill>
              </a:rPr>
              <a:t> </a:t>
            </a:r>
            <a:r>
              <a:rPr lang="en-IN" sz="2400" b="1" dirty="0" smtClean="0">
                <a:solidFill>
                  <a:srgbClr val="4A32F8"/>
                </a:solidFill>
              </a:rPr>
              <a:t>Payment </a:t>
            </a:r>
            <a:r>
              <a:rPr lang="en-IN" sz="2400" b="1" dirty="0">
                <a:solidFill>
                  <a:srgbClr val="4A32F8"/>
                </a:solidFill>
              </a:rPr>
              <a:t>Schedule</a:t>
            </a:r>
            <a:endParaRPr lang="en-IN" sz="2800" dirty="0">
              <a:solidFill>
                <a:srgbClr val="4A32F8"/>
              </a:solidFill>
            </a:endParaRPr>
          </a:p>
        </p:txBody>
      </p:sp>
    </p:spTree>
    <p:extLst>
      <p:ext uri="{BB962C8B-B14F-4D97-AF65-F5344CB8AC3E}">
        <p14:creationId xmlns="" xmlns:p14="http://schemas.microsoft.com/office/powerpoint/2010/main" val="26986995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srcRect l="30088" t="10417" r="26574" b="6250"/>
          <a:stretch>
            <a:fillRect/>
          </a:stretch>
        </p:blipFill>
        <p:spPr bwMode="auto">
          <a:xfrm>
            <a:off x="1981200" y="762000"/>
            <a:ext cx="5638800" cy="6096000"/>
          </a:xfrm>
          <a:prstGeom prst="rect">
            <a:avLst/>
          </a:prstGeom>
          <a:noFill/>
          <a:ln w="9525">
            <a:noFill/>
            <a:miter lim="800000"/>
            <a:headEnd/>
            <a:tailEnd/>
          </a:ln>
          <a:effectLst/>
        </p:spPr>
      </p:pic>
      <p:sp>
        <p:nvSpPr>
          <p:cNvPr id="8" name="TextBox 7"/>
          <p:cNvSpPr txBox="1"/>
          <p:nvPr/>
        </p:nvSpPr>
        <p:spPr>
          <a:xfrm>
            <a:off x="2057400" y="228600"/>
            <a:ext cx="5791200" cy="400110"/>
          </a:xfrm>
          <a:prstGeom prst="rect">
            <a:avLst/>
          </a:prstGeom>
          <a:noFill/>
        </p:spPr>
        <p:txBody>
          <a:bodyPr wrap="square" rtlCol="0">
            <a:spAutoFit/>
          </a:bodyPr>
          <a:lstStyle/>
          <a:p>
            <a:r>
              <a:rPr lang="en-US" sz="2000" b="1" dirty="0" smtClean="0">
                <a:solidFill>
                  <a:srgbClr val="C00000"/>
                </a:solidFill>
              </a:rPr>
              <a:t>Flow chart for procurement of Works and Goods  </a:t>
            </a:r>
            <a:endParaRPr lang="en-US" sz="2000" b="1" dirty="0">
              <a:solidFill>
                <a:srgbClr val="C00000"/>
              </a:solidFill>
            </a:endParaRPr>
          </a:p>
        </p:txBody>
      </p:sp>
    </p:spTree>
    <p:extLst>
      <p:ext uri="{BB962C8B-B14F-4D97-AF65-F5344CB8AC3E}">
        <p14:creationId xmlns="" xmlns:p14="http://schemas.microsoft.com/office/powerpoint/2010/main" val="3272444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47800" y="2660025"/>
            <a:ext cx="6781800" cy="769441"/>
          </a:xfrm>
          <a:prstGeom prst="rect">
            <a:avLst/>
          </a:prstGeom>
          <a:noFill/>
        </p:spPr>
        <p:txBody>
          <a:bodyPr wrap="square" rtlCol="0">
            <a:spAutoFit/>
          </a:bodyPr>
          <a:lstStyle/>
          <a:p>
            <a:r>
              <a:rPr lang="en-IN" sz="4400" dirty="0" smtClean="0"/>
              <a:t>CONSULTANCY SERVICES</a:t>
            </a:r>
            <a:endParaRPr lang="en-IN" sz="4400" dirty="0"/>
          </a:p>
        </p:txBody>
      </p:sp>
    </p:spTree>
    <p:extLst>
      <p:ext uri="{BB962C8B-B14F-4D97-AF65-F5344CB8AC3E}">
        <p14:creationId xmlns="" xmlns:p14="http://schemas.microsoft.com/office/powerpoint/2010/main" val="4283625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IN" sz="2800" dirty="0" smtClean="0">
                <a:solidFill>
                  <a:srgbClr val="C00000"/>
                </a:solidFill>
              </a:rPr>
              <a:t>Methods for procurement of consultancy</a:t>
            </a:r>
            <a:endParaRPr lang="en-IN" sz="2800" dirty="0">
              <a:solidFill>
                <a:srgbClr val="C00000"/>
              </a:solidFill>
            </a:endParaRPr>
          </a:p>
        </p:txBody>
      </p:sp>
      <p:sp>
        <p:nvSpPr>
          <p:cNvPr id="4" name="Rectangle 3"/>
          <p:cNvSpPr/>
          <p:nvPr/>
        </p:nvSpPr>
        <p:spPr>
          <a:xfrm>
            <a:off x="990600" y="1219200"/>
            <a:ext cx="7467601" cy="3970318"/>
          </a:xfrm>
          <a:prstGeom prst="rect">
            <a:avLst/>
          </a:prstGeom>
        </p:spPr>
        <p:txBody>
          <a:bodyPr wrap="square">
            <a:spAutoFit/>
          </a:bodyPr>
          <a:lstStyle/>
          <a:p>
            <a:pPr>
              <a:lnSpc>
                <a:spcPct val="150000"/>
              </a:lnSpc>
              <a:buFont typeface="Wingdings" pitchFamily="2" charset="2"/>
              <a:buChar char="Ø"/>
            </a:pPr>
            <a:r>
              <a:rPr lang="en-IN" sz="2400" b="1" dirty="0" smtClean="0">
                <a:solidFill>
                  <a:schemeClr val="tx2"/>
                </a:solidFill>
              </a:rPr>
              <a:t>QCBS (Quality cum cost based Selection) </a:t>
            </a:r>
          </a:p>
          <a:p>
            <a:pPr>
              <a:lnSpc>
                <a:spcPct val="150000"/>
              </a:lnSpc>
              <a:buFont typeface="Wingdings" pitchFamily="2" charset="2"/>
              <a:buChar char="Ø"/>
            </a:pPr>
            <a:r>
              <a:rPr lang="en-IN" sz="2400" b="1" dirty="0" smtClean="0">
                <a:solidFill>
                  <a:schemeClr val="tx2"/>
                </a:solidFill>
              </a:rPr>
              <a:t>QBS ( Quality based selection) </a:t>
            </a:r>
          </a:p>
          <a:p>
            <a:pPr>
              <a:lnSpc>
                <a:spcPct val="150000"/>
              </a:lnSpc>
              <a:buFont typeface="Wingdings" pitchFamily="2" charset="2"/>
              <a:buChar char="Ø"/>
            </a:pPr>
            <a:r>
              <a:rPr lang="en-IN" sz="2400" b="1" dirty="0" smtClean="0">
                <a:solidFill>
                  <a:schemeClr val="tx2"/>
                </a:solidFill>
              </a:rPr>
              <a:t>FBS  (Fixed budget selection)</a:t>
            </a:r>
          </a:p>
          <a:p>
            <a:pPr>
              <a:lnSpc>
                <a:spcPct val="150000"/>
              </a:lnSpc>
              <a:buFont typeface="Wingdings" pitchFamily="2" charset="2"/>
              <a:buChar char="Ø"/>
            </a:pPr>
            <a:r>
              <a:rPr lang="en-IN" sz="2400" b="1" dirty="0" smtClean="0">
                <a:solidFill>
                  <a:schemeClr val="tx2"/>
                </a:solidFill>
              </a:rPr>
              <a:t>LCS (Least cost selection)</a:t>
            </a:r>
          </a:p>
          <a:p>
            <a:pPr>
              <a:lnSpc>
                <a:spcPct val="150000"/>
              </a:lnSpc>
              <a:buFont typeface="Wingdings" pitchFamily="2" charset="2"/>
              <a:buChar char="Ø"/>
            </a:pPr>
            <a:r>
              <a:rPr lang="en-IN" sz="2400" b="1" dirty="0" smtClean="0">
                <a:solidFill>
                  <a:schemeClr val="tx2"/>
                </a:solidFill>
              </a:rPr>
              <a:t>CQS  (Consultant’s Qualification Selection)</a:t>
            </a:r>
          </a:p>
          <a:p>
            <a:pPr>
              <a:lnSpc>
                <a:spcPct val="150000"/>
              </a:lnSpc>
              <a:buFont typeface="Wingdings" pitchFamily="2" charset="2"/>
              <a:buChar char="Ø"/>
            </a:pPr>
            <a:r>
              <a:rPr lang="en-IN" sz="2400" b="1" dirty="0" smtClean="0">
                <a:solidFill>
                  <a:schemeClr val="tx2"/>
                </a:solidFill>
              </a:rPr>
              <a:t>SS   (Single source)</a:t>
            </a:r>
          </a:p>
          <a:p>
            <a:pPr>
              <a:lnSpc>
                <a:spcPct val="150000"/>
              </a:lnSpc>
              <a:buFont typeface="Wingdings" pitchFamily="2" charset="2"/>
              <a:buChar char="Ø"/>
            </a:pPr>
            <a:r>
              <a:rPr lang="en-IN" sz="2400" b="1" dirty="0" smtClean="0">
                <a:solidFill>
                  <a:schemeClr val="tx2"/>
                </a:solidFill>
              </a:rPr>
              <a:t>IC   (Individual consultant) </a:t>
            </a:r>
            <a:endParaRPr lang="en-IN" sz="2400" b="1" dirty="0">
              <a:solidFill>
                <a:schemeClr val="tx2"/>
              </a:solidFill>
            </a:endParaRPr>
          </a:p>
        </p:txBody>
      </p:sp>
    </p:spTree>
    <p:extLst>
      <p:ext uri="{BB962C8B-B14F-4D97-AF65-F5344CB8AC3E}">
        <p14:creationId xmlns="" xmlns:p14="http://schemas.microsoft.com/office/powerpoint/2010/main" val="857816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622" y="228600"/>
            <a:ext cx="8229600" cy="411162"/>
          </a:xfrm>
        </p:spPr>
        <p:txBody>
          <a:bodyPr>
            <a:normAutofit fontScale="90000"/>
          </a:bodyPr>
          <a:lstStyle/>
          <a:p>
            <a:r>
              <a:rPr lang="en-IN" sz="2400" b="1" dirty="0"/>
              <a:t>	Quality and Cost based Selection (QCBS)</a:t>
            </a:r>
          </a:p>
        </p:txBody>
      </p:sp>
      <p:sp>
        <p:nvSpPr>
          <p:cNvPr id="3" name="Rectangle 2"/>
          <p:cNvSpPr/>
          <p:nvPr/>
        </p:nvSpPr>
        <p:spPr>
          <a:xfrm>
            <a:off x="527222" y="914400"/>
            <a:ext cx="7772400" cy="6463308"/>
          </a:xfrm>
          <a:prstGeom prst="rect">
            <a:avLst/>
          </a:prstGeom>
        </p:spPr>
        <p:txBody>
          <a:bodyPr wrap="square">
            <a:spAutoFit/>
          </a:bodyPr>
          <a:lstStyle/>
          <a:p>
            <a:r>
              <a:rPr lang="en-IN" dirty="0"/>
              <a:t> </a:t>
            </a:r>
            <a:r>
              <a:rPr lang="en-IN" b="1" dirty="0" smtClean="0"/>
              <a:t>A </a:t>
            </a:r>
            <a:r>
              <a:rPr lang="en-IN" b="1" dirty="0"/>
              <a:t>competitive process among shortlisted firms that takes into account the quality of the proposals and the cost of the services in the selection of the successful firm. </a:t>
            </a:r>
            <a:endParaRPr lang="en-IN" b="1" dirty="0" smtClean="0"/>
          </a:p>
          <a:p>
            <a:r>
              <a:rPr lang="en-IN" dirty="0" smtClean="0"/>
              <a:t>In general relative </a:t>
            </a:r>
            <a:r>
              <a:rPr lang="en-IN" dirty="0"/>
              <a:t>weight to be given to the quality </a:t>
            </a:r>
            <a:r>
              <a:rPr lang="en-IN" dirty="0" smtClean="0"/>
              <a:t>is 80% </a:t>
            </a:r>
          </a:p>
          <a:p>
            <a:r>
              <a:rPr lang="en-IN" dirty="0"/>
              <a:t> </a:t>
            </a:r>
          </a:p>
          <a:p>
            <a:r>
              <a:rPr lang="en-IN" b="1" dirty="0"/>
              <a:t>The selection process shall include the following steps: </a:t>
            </a:r>
          </a:p>
          <a:p>
            <a:pPr marL="285750" lvl="0" indent="-285750">
              <a:lnSpc>
                <a:spcPct val="150000"/>
              </a:lnSpc>
              <a:buFont typeface="Arial" pitchFamily="34" charset="0"/>
              <a:buChar char="•"/>
            </a:pPr>
            <a:r>
              <a:rPr lang="en-IN" b="1" dirty="0">
                <a:solidFill>
                  <a:srgbClr val="C00000"/>
                </a:solidFill>
              </a:rPr>
              <a:t>preparation of Terms of Reference (TOR);</a:t>
            </a:r>
          </a:p>
          <a:p>
            <a:pPr marL="285750" lvl="0" indent="-285750">
              <a:lnSpc>
                <a:spcPct val="150000"/>
              </a:lnSpc>
              <a:buFont typeface="Arial" pitchFamily="34" charset="0"/>
              <a:buChar char="•"/>
            </a:pPr>
            <a:r>
              <a:rPr lang="en-IN" b="1" dirty="0">
                <a:solidFill>
                  <a:srgbClr val="C00000"/>
                </a:solidFill>
              </a:rPr>
              <a:t>preparation of cost estimate and the budget;</a:t>
            </a:r>
          </a:p>
          <a:p>
            <a:pPr marL="285750" lvl="0" indent="-285750">
              <a:lnSpc>
                <a:spcPct val="150000"/>
              </a:lnSpc>
              <a:buFont typeface="Arial" pitchFamily="34" charset="0"/>
              <a:buChar char="•"/>
            </a:pPr>
            <a:r>
              <a:rPr lang="en-IN" b="1" dirty="0">
                <a:solidFill>
                  <a:srgbClr val="C00000"/>
                </a:solidFill>
              </a:rPr>
              <a:t>advertising;</a:t>
            </a:r>
          </a:p>
          <a:p>
            <a:pPr marL="285750" lvl="0" indent="-285750">
              <a:lnSpc>
                <a:spcPct val="150000"/>
              </a:lnSpc>
              <a:buFont typeface="Arial" pitchFamily="34" charset="0"/>
              <a:buChar char="•"/>
            </a:pPr>
            <a:r>
              <a:rPr lang="en-IN" b="1" dirty="0">
                <a:solidFill>
                  <a:srgbClr val="C00000"/>
                </a:solidFill>
              </a:rPr>
              <a:t>preparation of the short list of </a:t>
            </a:r>
            <a:r>
              <a:rPr lang="en-IN" b="1" dirty="0" smtClean="0">
                <a:solidFill>
                  <a:srgbClr val="C00000"/>
                </a:solidFill>
              </a:rPr>
              <a:t>consultants (through </a:t>
            </a:r>
            <a:r>
              <a:rPr lang="en-IN" b="1" dirty="0" err="1" smtClean="0">
                <a:solidFill>
                  <a:srgbClr val="C00000"/>
                </a:solidFill>
              </a:rPr>
              <a:t>EoI</a:t>
            </a:r>
            <a:r>
              <a:rPr lang="en-IN" b="1" dirty="0" smtClean="0">
                <a:solidFill>
                  <a:srgbClr val="C00000"/>
                </a:solidFill>
              </a:rPr>
              <a:t>); </a:t>
            </a:r>
            <a:endParaRPr lang="en-IN" b="1" dirty="0">
              <a:solidFill>
                <a:srgbClr val="C00000"/>
              </a:solidFill>
            </a:endParaRPr>
          </a:p>
          <a:p>
            <a:pPr marL="285750" lvl="0" indent="-285750">
              <a:lnSpc>
                <a:spcPct val="150000"/>
              </a:lnSpc>
              <a:buFont typeface="Arial" pitchFamily="34" charset="0"/>
              <a:buChar char="•"/>
            </a:pPr>
            <a:r>
              <a:rPr lang="en-IN" b="1" dirty="0">
                <a:solidFill>
                  <a:srgbClr val="C00000"/>
                </a:solidFill>
              </a:rPr>
              <a:t>preparation and issuance of the Request for Proposals (</a:t>
            </a:r>
            <a:r>
              <a:rPr lang="en-IN" b="1" dirty="0" smtClean="0">
                <a:solidFill>
                  <a:srgbClr val="C00000"/>
                </a:solidFill>
              </a:rPr>
              <a:t>RFP)</a:t>
            </a:r>
          </a:p>
          <a:p>
            <a:pPr marL="285750" lvl="0" indent="-285750">
              <a:lnSpc>
                <a:spcPct val="150000"/>
              </a:lnSpc>
              <a:buFont typeface="Arial" pitchFamily="34" charset="0"/>
              <a:buChar char="•"/>
            </a:pPr>
            <a:r>
              <a:rPr lang="en-IN" b="1" dirty="0" smtClean="0">
                <a:solidFill>
                  <a:srgbClr val="C00000"/>
                </a:solidFill>
              </a:rPr>
              <a:t>evaluation </a:t>
            </a:r>
            <a:r>
              <a:rPr lang="en-IN" b="1" dirty="0">
                <a:solidFill>
                  <a:srgbClr val="C00000"/>
                </a:solidFill>
              </a:rPr>
              <a:t>of technical proposals: </a:t>
            </a:r>
            <a:endParaRPr lang="en-IN" b="1" dirty="0" smtClean="0">
              <a:solidFill>
                <a:srgbClr val="C00000"/>
              </a:solidFill>
            </a:endParaRPr>
          </a:p>
          <a:p>
            <a:pPr marL="285750" lvl="0" indent="-285750">
              <a:lnSpc>
                <a:spcPct val="150000"/>
              </a:lnSpc>
              <a:buFont typeface="Arial" pitchFamily="34" charset="0"/>
              <a:buChar char="•"/>
            </a:pPr>
            <a:r>
              <a:rPr lang="en-IN" b="1" dirty="0" smtClean="0">
                <a:solidFill>
                  <a:srgbClr val="C00000"/>
                </a:solidFill>
              </a:rPr>
              <a:t>public </a:t>
            </a:r>
            <a:r>
              <a:rPr lang="en-IN" b="1" dirty="0">
                <a:solidFill>
                  <a:srgbClr val="C00000"/>
                </a:solidFill>
              </a:rPr>
              <a:t>opening of financial proposals;</a:t>
            </a:r>
          </a:p>
          <a:p>
            <a:pPr marL="285750" lvl="0" indent="-285750">
              <a:lnSpc>
                <a:spcPct val="150000"/>
              </a:lnSpc>
              <a:buFont typeface="Arial" pitchFamily="34" charset="0"/>
              <a:buChar char="•"/>
            </a:pPr>
            <a:r>
              <a:rPr lang="en-IN" b="1" dirty="0">
                <a:solidFill>
                  <a:srgbClr val="C00000"/>
                </a:solidFill>
              </a:rPr>
              <a:t>evaluation of financial proposal;</a:t>
            </a:r>
          </a:p>
          <a:p>
            <a:pPr marL="285750" lvl="0" indent="-285750">
              <a:lnSpc>
                <a:spcPct val="150000"/>
              </a:lnSpc>
              <a:buFont typeface="Arial" pitchFamily="34" charset="0"/>
              <a:buChar char="•"/>
            </a:pPr>
            <a:r>
              <a:rPr lang="en-IN" b="1" dirty="0">
                <a:solidFill>
                  <a:srgbClr val="C00000"/>
                </a:solidFill>
              </a:rPr>
              <a:t>final evaluation of quality and cost; and</a:t>
            </a:r>
          </a:p>
          <a:p>
            <a:pPr marL="285750" lvl="0" indent="-285750">
              <a:lnSpc>
                <a:spcPct val="150000"/>
              </a:lnSpc>
              <a:buFont typeface="Arial" pitchFamily="34" charset="0"/>
              <a:buChar char="•"/>
            </a:pPr>
            <a:r>
              <a:rPr lang="en-IN" b="1" dirty="0">
                <a:solidFill>
                  <a:srgbClr val="C00000"/>
                </a:solidFill>
              </a:rPr>
              <a:t>negotiations, and award of the contract to the selected firm. </a:t>
            </a:r>
          </a:p>
          <a:p>
            <a:r>
              <a:rPr lang="en-IN" b="1" dirty="0"/>
              <a:t/>
            </a:r>
            <a:br>
              <a:rPr lang="en-IN" b="1" dirty="0"/>
            </a:br>
            <a:endParaRPr lang="en-IN" dirty="0"/>
          </a:p>
        </p:txBody>
      </p:sp>
    </p:spTree>
    <p:extLst>
      <p:ext uri="{BB962C8B-B14F-4D97-AF65-F5344CB8AC3E}">
        <p14:creationId xmlns="" xmlns:p14="http://schemas.microsoft.com/office/powerpoint/2010/main" val="511472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229600" cy="411162"/>
          </a:xfrm>
        </p:spPr>
        <p:txBody>
          <a:bodyPr>
            <a:normAutofit fontScale="90000"/>
          </a:bodyPr>
          <a:lstStyle/>
          <a:p>
            <a:r>
              <a:rPr lang="en-IN" sz="2400" b="1" dirty="0"/>
              <a:t>	</a:t>
            </a:r>
            <a:r>
              <a:rPr lang="en-IN" sz="2400" b="1" dirty="0" smtClean="0"/>
              <a:t>Preparation of TOR</a:t>
            </a:r>
            <a:endParaRPr lang="en-IN" sz="2400" b="1" dirty="0"/>
          </a:p>
        </p:txBody>
      </p:sp>
      <p:sp>
        <p:nvSpPr>
          <p:cNvPr id="3" name="Rectangle 2"/>
          <p:cNvSpPr/>
          <p:nvPr/>
        </p:nvSpPr>
        <p:spPr>
          <a:xfrm>
            <a:off x="304800" y="1066800"/>
            <a:ext cx="7772400" cy="4801314"/>
          </a:xfrm>
          <a:prstGeom prst="rect">
            <a:avLst/>
          </a:prstGeom>
        </p:spPr>
        <p:txBody>
          <a:bodyPr wrap="square">
            <a:spAutoFit/>
          </a:bodyPr>
          <a:lstStyle/>
          <a:p>
            <a:r>
              <a:rPr lang="en-IN" b="1" dirty="0"/>
              <a:t>The </a:t>
            </a:r>
            <a:r>
              <a:rPr lang="en-IN" b="1" dirty="0" err="1"/>
              <a:t>ToR</a:t>
            </a:r>
            <a:r>
              <a:rPr lang="en-IN" b="1" dirty="0"/>
              <a:t> </a:t>
            </a:r>
            <a:r>
              <a:rPr lang="en-IN" b="1" dirty="0" smtClean="0"/>
              <a:t>shall </a:t>
            </a:r>
            <a:r>
              <a:rPr lang="en-IN" b="1" dirty="0"/>
              <a:t>include</a:t>
            </a:r>
            <a:r>
              <a:rPr lang="en-IN" dirty="0"/>
              <a:t>:</a:t>
            </a:r>
          </a:p>
          <a:p>
            <a:pPr marL="285750" indent="-285750" algn="just">
              <a:lnSpc>
                <a:spcPct val="150000"/>
              </a:lnSpc>
              <a:buFont typeface="Arial" pitchFamily="34" charset="0"/>
              <a:buChar char="•"/>
            </a:pPr>
            <a:r>
              <a:rPr lang="en-IN" b="1" dirty="0">
                <a:solidFill>
                  <a:srgbClr val="C00000"/>
                </a:solidFill>
              </a:rPr>
              <a:t>A precise statement of objectives</a:t>
            </a:r>
          </a:p>
          <a:p>
            <a:pPr marL="285750" indent="-285750" algn="just">
              <a:lnSpc>
                <a:spcPct val="150000"/>
              </a:lnSpc>
              <a:buFont typeface="Arial" pitchFamily="34" charset="0"/>
              <a:buChar char="•"/>
            </a:pPr>
            <a:r>
              <a:rPr lang="en-IN" b="1" dirty="0">
                <a:solidFill>
                  <a:srgbClr val="C00000"/>
                </a:solidFill>
              </a:rPr>
              <a:t>An outline of the tasks to be carried out</a:t>
            </a:r>
          </a:p>
          <a:p>
            <a:pPr marL="285750" indent="-285750" algn="just">
              <a:lnSpc>
                <a:spcPct val="150000"/>
              </a:lnSpc>
              <a:buFont typeface="Arial" pitchFamily="34" charset="0"/>
              <a:buChar char="•"/>
            </a:pPr>
            <a:r>
              <a:rPr lang="en-IN" b="1" dirty="0">
                <a:solidFill>
                  <a:srgbClr val="C00000"/>
                </a:solidFill>
              </a:rPr>
              <a:t>A schedule for completion of tasks</a:t>
            </a:r>
          </a:p>
          <a:p>
            <a:pPr marL="285750" indent="-285750" algn="just">
              <a:lnSpc>
                <a:spcPct val="150000"/>
              </a:lnSpc>
              <a:buFont typeface="Arial" pitchFamily="34" charset="0"/>
              <a:buChar char="•"/>
            </a:pPr>
            <a:r>
              <a:rPr lang="en-IN" b="1" dirty="0">
                <a:solidFill>
                  <a:srgbClr val="C00000"/>
                </a:solidFill>
              </a:rPr>
              <a:t>The support/inputs provided by the client</a:t>
            </a:r>
          </a:p>
          <a:p>
            <a:pPr marL="285750" indent="-285750" algn="just">
              <a:lnSpc>
                <a:spcPct val="150000"/>
              </a:lnSpc>
              <a:buFont typeface="Arial" pitchFamily="34" charset="0"/>
              <a:buChar char="•"/>
            </a:pPr>
            <a:r>
              <a:rPr lang="en-IN" b="1" dirty="0">
                <a:solidFill>
                  <a:srgbClr val="C00000"/>
                </a:solidFill>
              </a:rPr>
              <a:t>The final outputs that will be required </a:t>
            </a:r>
            <a:r>
              <a:rPr lang="en-IN" b="1" dirty="0" smtClean="0">
                <a:solidFill>
                  <a:srgbClr val="C00000"/>
                </a:solidFill>
              </a:rPr>
              <a:t>from the </a:t>
            </a:r>
            <a:r>
              <a:rPr lang="en-IN" b="1" dirty="0">
                <a:solidFill>
                  <a:srgbClr val="C00000"/>
                </a:solidFill>
              </a:rPr>
              <a:t>Consultant</a:t>
            </a:r>
          </a:p>
          <a:p>
            <a:pPr marL="285750" indent="-285750" algn="just">
              <a:lnSpc>
                <a:spcPct val="150000"/>
              </a:lnSpc>
              <a:buFont typeface="Arial" pitchFamily="34" charset="0"/>
              <a:buChar char="•"/>
            </a:pPr>
            <a:r>
              <a:rPr lang="en-IN" b="1" dirty="0">
                <a:solidFill>
                  <a:srgbClr val="C00000"/>
                </a:solidFill>
              </a:rPr>
              <a:t>Composition of Review Committee (not more than three members) to monitor the Consultant’s works</a:t>
            </a:r>
          </a:p>
          <a:p>
            <a:pPr marL="285750" indent="-285750" algn="just">
              <a:lnSpc>
                <a:spcPct val="150000"/>
              </a:lnSpc>
              <a:buFont typeface="Arial" pitchFamily="34" charset="0"/>
              <a:buChar char="•"/>
            </a:pPr>
            <a:r>
              <a:rPr lang="en-IN" b="1" dirty="0">
                <a:solidFill>
                  <a:srgbClr val="C00000"/>
                </a:solidFill>
              </a:rPr>
              <a:t>Review of the Progress Reports required from Consultant</a:t>
            </a:r>
          </a:p>
          <a:p>
            <a:pPr marL="285750" indent="-285750" algn="just">
              <a:lnSpc>
                <a:spcPct val="150000"/>
              </a:lnSpc>
              <a:buFont typeface="Arial" pitchFamily="34" charset="0"/>
              <a:buChar char="•"/>
            </a:pPr>
            <a:r>
              <a:rPr lang="en-IN" b="1" dirty="0">
                <a:solidFill>
                  <a:srgbClr val="C00000"/>
                </a:solidFill>
              </a:rPr>
              <a:t>Review of the final draft report</a:t>
            </a:r>
          </a:p>
          <a:p>
            <a:pPr marL="285750" indent="-285750" algn="just">
              <a:lnSpc>
                <a:spcPct val="150000"/>
              </a:lnSpc>
              <a:buFont typeface="Arial" pitchFamily="34" charset="0"/>
              <a:buChar char="•"/>
            </a:pPr>
            <a:r>
              <a:rPr lang="en-IN" b="1" dirty="0">
                <a:solidFill>
                  <a:srgbClr val="C00000"/>
                </a:solidFill>
              </a:rPr>
              <a:t>List of key positions whose CV and experience would be evaluated</a:t>
            </a:r>
          </a:p>
          <a:p>
            <a:endParaRPr lang="en-IN" dirty="0"/>
          </a:p>
        </p:txBody>
      </p:sp>
    </p:spTree>
    <p:extLst>
      <p:ext uri="{BB962C8B-B14F-4D97-AF65-F5344CB8AC3E}">
        <p14:creationId xmlns="" xmlns:p14="http://schemas.microsoft.com/office/powerpoint/2010/main" val="4226501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2">
            <a:lum bright="-10000"/>
          </a:blip>
          <a:srcRect l="25769" t="25000" r="32064" b="10417"/>
          <a:stretch>
            <a:fillRect/>
          </a:stretch>
        </p:blipFill>
        <p:spPr bwMode="auto">
          <a:xfrm>
            <a:off x="1066800" y="690034"/>
            <a:ext cx="7162800" cy="5863166"/>
          </a:xfrm>
          <a:prstGeom prst="rect">
            <a:avLst/>
          </a:prstGeom>
          <a:noFill/>
          <a:ln w="9525">
            <a:noFill/>
            <a:miter lim="800000"/>
            <a:headEnd/>
            <a:tailEnd/>
          </a:ln>
          <a:effectLst/>
        </p:spPr>
      </p:pic>
      <p:sp>
        <p:nvSpPr>
          <p:cNvPr id="7" name="TextBox 6"/>
          <p:cNvSpPr txBox="1"/>
          <p:nvPr/>
        </p:nvSpPr>
        <p:spPr>
          <a:xfrm>
            <a:off x="1143000" y="228600"/>
            <a:ext cx="7467600" cy="523220"/>
          </a:xfrm>
          <a:prstGeom prst="rect">
            <a:avLst/>
          </a:prstGeom>
          <a:noFill/>
        </p:spPr>
        <p:txBody>
          <a:bodyPr wrap="square" rtlCol="0">
            <a:spAutoFit/>
          </a:bodyPr>
          <a:lstStyle/>
          <a:p>
            <a:pPr algn="ctr"/>
            <a:r>
              <a:rPr lang="en-US" sz="2800" b="1" dirty="0" smtClean="0">
                <a:solidFill>
                  <a:srgbClr val="C00000"/>
                </a:solidFill>
              </a:rPr>
              <a:t>Cost Estimate for  consultancy</a:t>
            </a:r>
            <a:endParaRPr lang="en-US" sz="2800" b="1" dirty="0">
              <a:solidFill>
                <a:srgbClr val="C00000"/>
              </a:solidFill>
            </a:endParaRPr>
          </a:p>
        </p:txBody>
      </p:sp>
    </p:spTree>
    <p:extLst>
      <p:ext uri="{BB962C8B-B14F-4D97-AF65-F5344CB8AC3E}">
        <p14:creationId xmlns="" xmlns:p14="http://schemas.microsoft.com/office/powerpoint/2010/main" val="2482889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057400" y="228600"/>
            <a:ext cx="5791200" cy="400110"/>
          </a:xfrm>
          <a:prstGeom prst="rect">
            <a:avLst/>
          </a:prstGeom>
          <a:noFill/>
        </p:spPr>
        <p:txBody>
          <a:bodyPr wrap="square" rtlCol="0">
            <a:spAutoFit/>
          </a:bodyPr>
          <a:lstStyle/>
          <a:p>
            <a:r>
              <a:rPr lang="en-US" sz="2000" b="1" dirty="0" smtClean="0">
                <a:solidFill>
                  <a:srgbClr val="C00000"/>
                </a:solidFill>
              </a:rPr>
              <a:t>Flow chart for procurement of Consultancy</a:t>
            </a:r>
            <a:endParaRPr lang="en-US" sz="2000" b="1" dirty="0">
              <a:solidFill>
                <a:srgbClr val="C00000"/>
              </a:solidFill>
            </a:endParaRPr>
          </a:p>
        </p:txBody>
      </p:sp>
      <p:pic>
        <p:nvPicPr>
          <p:cNvPr id="3074" name="Picture 2"/>
          <p:cNvPicPr>
            <a:picLocks noChangeAspect="1" noChangeArrowheads="1"/>
          </p:cNvPicPr>
          <p:nvPr/>
        </p:nvPicPr>
        <p:blipFill>
          <a:blip r:embed="rId2"/>
          <a:srcRect l="32796" t="17709" r="31479" b="6250"/>
          <a:stretch>
            <a:fillRect/>
          </a:stretch>
        </p:blipFill>
        <p:spPr bwMode="auto">
          <a:xfrm>
            <a:off x="2286000" y="914400"/>
            <a:ext cx="4648200" cy="5562600"/>
          </a:xfrm>
          <a:prstGeom prst="rect">
            <a:avLst/>
          </a:prstGeom>
          <a:noFill/>
          <a:ln w="9525">
            <a:noFill/>
            <a:miter lim="800000"/>
            <a:headEnd/>
            <a:tailEnd/>
          </a:ln>
          <a:effectLst/>
        </p:spPr>
      </p:pic>
    </p:spTree>
    <p:extLst>
      <p:ext uri="{BB962C8B-B14F-4D97-AF65-F5344CB8AC3E}">
        <p14:creationId xmlns="" xmlns:p14="http://schemas.microsoft.com/office/powerpoint/2010/main" val="3014553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391400" cy="457199"/>
          </a:xfrm>
        </p:spPr>
        <p:txBody>
          <a:bodyPr>
            <a:normAutofit fontScale="90000"/>
          </a:bodyPr>
          <a:lstStyle/>
          <a:p>
            <a:r>
              <a:rPr lang="en-US" sz="3600" b="1" dirty="0" smtClean="0"/>
              <a:t>Procurement Manual - NHP </a:t>
            </a:r>
            <a:endParaRPr lang="en-US" sz="3600" b="1" dirty="0"/>
          </a:p>
        </p:txBody>
      </p:sp>
      <p:sp>
        <p:nvSpPr>
          <p:cNvPr id="3" name="Subtitle 2"/>
          <p:cNvSpPr>
            <a:spLocks noGrp="1"/>
          </p:cNvSpPr>
          <p:nvPr>
            <p:ph type="subTitle" idx="1"/>
          </p:nvPr>
        </p:nvSpPr>
        <p:spPr>
          <a:xfrm>
            <a:off x="838200" y="1143000"/>
            <a:ext cx="7391400" cy="5029200"/>
          </a:xfrm>
        </p:spPr>
        <p:txBody>
          <a:bodyPr>
            <a:normAutofit fontScale="62500" lnSpcReduction="20000"/>
          </a:bodyPr>
          <a:lstStyle/>
          <a:p>
            <a:pPr algn="just"/>
            <a:endParaRPr lang="en-IN" sz="2900" b="1" i="1" dirty="0" smtClean="0">
              <a:solidFill>
                <a:schemeClr val="bg1"/>
              </a:solidFill>
            </a:endParaRPr>
          </a:p>
          <a:p>
            <a:pPr algn="just"/>
            <a:r>
              <a:rPr lang="en-IN" sz="2900" b="1" i="1" dirty="0" smtClean="0">
                <a:solidFill>
                  <a:schemeClr val="bg1"/>
                </a:solidFill>
              </a:rPr>
              <a:t>Procurement </a:t>
            </a:r>
            <a:r>
              <a:rPr lang="en-IN" sz="2900" b="1" i="1" dirty="0">
                <a:solidFill>
                  <a:schemeClr val="bg1"/>
                </a:solidFill>
              </a:rPr>
              <a:t>Manual is only a guideline </a:t>
            </a:r>
            <a:r>
              <a:rPr lang="en-IN" sz="2900" b="1" i="1" dirty="0" smtClean="0">
                <a:solidFill>
                  <a:schemeClr val="bg1"/>
                </a:solidFill>
              </a:rPr>
              <a:t>document</a:t>
            </a:r>
          </a:p>
          <a:p>
            <a:pPr algn="just"/>
            <a:endParaRPr lang="en-IN" sz="3400" b="1" dirty="0" smtClean="0">
              <a:solidFill>
                <a:srgbClr val="FFFF00"/>
              </a:solidFill>
              <a:latin typeface="Calibri" pitchFamily="34" charset="0"/>
              <a:cs typeface="Calibri" pitchFamily="34" charset="0"/>
            </a:endParaRPr>
          </a:p>
          <a:p>
            <a:pPr algn="just"/>
            <a:r>
              <a:rPr lang="en-IN" sz="2600" b="1" dirty="0" smtClean="0">
                <a:solidFill>
                  <a:srgbClr val="C00000"/>
                </a:solidFill>
              </a:rPr>
              <a:t>Procurement under </a:t>
            </a:r>
            <a:r>
              <a:rPr lang="en-IN" sz="2600" b="1" dirty="0">
                <a:solidFill>
                  <a:srgbClr val="C00000"/>
                </a:solidFill>
              </a:rPr>
              <a:t>National Hydrology Project will be carried out in accordance with the </a:t>
            </a:r>
            <a:r>
              <a:rPr lang="en-IN" sz="2600" b="1" dirty="0" smtClean="0">
                <a:solidFill>
                  <a:srgbClr val="C00000"/>
                </a:solidFill>
              </a:rPr>
              <a:t>:</a:t>
            </a:r>
          </a:p>
          <a:p>
            <a:pPr algn="just"/>
            <a:endParaRPr lang="en-US" sz="3200" b="1" dirty="0">
              <a:solidFill>
                <a:srgbClr val="C00000"/>
              </a:solidFill>
            </a:endParaRPr>
          </a:p>
          <a:p>
            <a:pPr algn="just"/>
            <a:r>
              <a:rPr lang="en-US" sz="2600" b="1" dirty="0" smtClean="0">
                <a:solidFill>
                  <a:srgbClr val="C00000"/>
                </a:solidFill>
              </a:rPr>
              <a:t>a)	</a:t>
            </a:r>
            <a:r>
              <a:rPr lang="en-IN" sz="2600" b="1" dirty="0" smtClean="0">
                <a:solidFill>
                  <a:srgbClr val="C00000"/>
                </a:solidFill>
              </a:rPr>
              <a:t>the </a:t>
            </a:r>
            <a:r>
              <a:rPr lang="en-IN" sz="2600" b="1" dirty="0">
                <a:solidFill>
                  <a:srgbClr val="C00000"/>
                </a:solidFill>
              </a:rPr>
              <a:t>World Bank’s Procurement Guidelines: Procurement of Goods, </a:t>
            </a:r>
            <a:r>
              <a:rPr lang="en-IN" sz="2600" b="1" dirty="0" smtClean="0">
                <a:solidFill>
                  <a:srgbClr val="C00000"/>
                </a:solidFill>
              </a:rPr>
              <a:t>	Works</a:t>
            </a:r>
            <a:r>
              <a:rPr lang="en-IN" sz="2600" b="1" dirty="0">
                <a:solidFill>
                  <a:srgbClr val="C00000"/>
                </a:solidFill>
              </a:rPr>
              <a:t>, </a:t>
            </a:r>
            <a:r>
              <a:rPr lang="en-IN" sz="2600" b="1" dirty="0" smtClean="0">
                <a:solidFill>
                  <a:srgbClr val="C00000"/>
                </a:solidFill>
              </a:rPr>
              <a:t>	and </a:t>
            </a:r>
            <a:r>
              <a:rPr lang="en-IN" sz="2600" b="1" dirty="0">
                <a:solidFill>
                  <a:srgbClr val="C00000"/>
                </a:solidFill>
              </a:rPr>
              <a:t>Non-Consulting Services under IBRD Loans and IDA </a:t>
            </a:r>
            <a:r>
              <a:rPr lang="en-IN" sz="2600" b="1" dirty="0" smtClean="0">
                <a:solidFill>
                  <a:srgbClr val="C00000"/>
                </a:solidFill>
              </a:rPr>
              <a:t>	Credits </a:t>
            </a:r>
            <a:r>
              <a:rPr lang="en-IN" sz="2600" b="1" dirty="0">
                <a:solidFill>
                  <a:srgbClr val="C00000"/>
                </a:solidFill>
              </a:rPr>
              <a:t>and Grants by </a:t>
            </a:r>
            <a:r>
              <a:rPr lang="en-IN" sz="2600" b="1" dirty="0" smtClean="0">
                <a:solidFill>
                  <a:srgbClr val="C00000"/>
                </a:solidFill>
              </a:rPr>
              <a:t>World </a:t>
            </a:r>
            <a:r>
              <a:rPr lang="en-IN" sz="2600" b="1" dirty="0">
                <a:solidFill>
                  <a:srgbClr val="C00000"/>
                </a:solidFill>
              </a:rPr>
              <a:t>Bank Borrowers (January 2011, </a:t>
            </a:r>
            <a:r>
              <a:rPr lang="en-IN" sz="2600" b="1" dirty="0" smtClean="0">
                <a:solidFill>
                  <a:srgbClr val="C00000"/>
                </a:solidFill>
              </a:rPr>
              <a:t>	revised 	July </a:t>
            </a:r>
            <a:r>
              <a:rPr lang="en-IN" sz="2600" b="1" dirty="0">
                <a:solidFill>
                  <a:srgbClr val="C00000"/>
                </a:solidFill>
              </a:rPr>
              <a:t>2014); </a:t>
            </a:r>
            <a:endParaRPr lang="en-IN" sz="2600" b="1" dirty="0" smtClean="0">
              <a:solidFill>
                <a:srgbClr val="C00000"/>
              </a:solidFill>
            </a:endParaRPr>
          </a:p>
          <a:p>
            <a:pPr algn="just"/>
            <a:endParaRPr lang="en-US" sz="2600" b="1" dirty="0">
              <a:solidFill>
                <a:srgbClr val="C00000"/>
              </a:solidFill>
            </a:endParaRPr>
          </a:p>
          <a:p>
            <a:pPr marL="0" lvl="1" algn="just"/>
            <a:r>
              <a:rPr lang="en-IN" sz="2600" b="1" dirty="0" smtClean="0">
                <a:solidFill>
                  <a:srgbClr val="C00000"/>
                </a:solidFill>
              </a:rPr>
              <a:t>b)	Consultant Guidelines: Selection and Employment of Consultants under 	IBRD Loans and IDA Credits and Grants by World Bank Borrowers  	(January 	2011, revised July 2014); and</a:t>
            </a:r>
          </a:p>
          <a:p>
            <a:pPr marL="514350" indent="-514350" algn="just"/>
            <a:r>
              <a:rPr lang="en-IN" sz="2600" b="1" dirty="0" smtClean="0">
                <a:solidFill>
                  <a:srgbClr val="C00000"/>
                </a:solidFill>
              </a:rPr>
              <a:t> </a:t>
            </a:r>
            <a:endParaRPr lang="en-US" sz="2600" b="1" dirty="0">
              <a:solidFill>
                <a:srgbClr val="C00000"/>
              </a:solidFill>
            </a:endParaRPr>
          </a:p>
          <a:p>
            <a:pPr algn="just"/>
            <a:r>
              <a:rPr lang="en-IN" sz="2600" b="1" dirty="0">
                <a:solidFill>
                  <a:srgbClr val="C00000"/>
                </a:solidFill>
              </a:rPr>
              <a:t>(c) </a:t>
            </a:r>
            <a:r>
              <a:rPr lang="en-IN" sz="2600" b="1" dirty="0" smtClean="0">
                <a:solidFill>
                  <a:srgbClr val="C00000"/>
                </a:solidFill>
              </a:rPr>
              <a:t>	the </a:t>
            </a:r>
            <a:r>
              <a:rPr lang="en-IN" sz="2600" b="1" dirty="0">
                <a:solidFill>
                  <a:srgbClr val="C00000"/>
                </a:solidFill>
              </a:rPr>
              <a:t>provisions stipulated in the Legal Agreement. The project </a:t>
            </a:r>
            <a:r>
              <a:rPr lang="en-IN" sz="2600" b="1" dirty="0" smtClean="0">
                <a:solidFill>
                  <a:srgbClr val="C00000"/>
                </a:solidFill>
              </a:rPr>
              <a:t> will  be 	subject </a:t>
            </a:r>
            <a:r>
              <a:rPr lang="en-IN" sz="2600" b="1" dirty="0">
                <a:solidFill>
                  <a:srgbClr val="C00000"/>
                </a:solidFill>
              </a:rPr>
              <a:t>to </a:t>
            </a:r>
            <a:r>
              <a:rPr lang="en-IN" sz="2600" b="1" dirty="0" smtClean="0">
                <a:solidFill>
                  <a:srgbClr val="C00000"/>
                </a:solidFill>
              </a:rPr>
              <a:t>	the </a:t>
            </a:r>
            <a:r>
              <a:rPr lang="en-IN" sz="2600" b="1" dirty="0">
                <a:solidFill>
                  <a:srgbClr val="C00000"/>
                </a:solidFill>
              </a:rPr>
              <a:t>World Bank’s Anticorruption Guidelines (October </a:t>
            </a:r>
            <a:r>
              <a:rPr lang="en-IN" sz="2600" b="1" dirty="0" smtClean="0">
                <a:solidFill>
                  <a:srgbClr val="C00000"/>
                </a:solidFill>
              </a:rPr>
              <a:t>	15</a:t>
            </a:r>
            <a:r>
              <a:rPr lang="en-IN" sz="2600" b="1" dirty="0">
                <a:solidFill>
                  <a:srgbClr val="C00000"/>
                </a:solidFill>
              </a:rPr>
              <a:t>, 2006 </a:t>
            </a:r>
            <a:r>
              <a:rPr lang="en-IN" sz="2600" b="1" dirty="0" smtClean="0">
                <a:solidFill>
                  <a:srgbClr val="C00000"/>
                </a:solidFill>
              </a:rPr>
              <a:t>	and revised </a:t>
            </a:r>
            <a:r>
              <a:rPr lang="en-IN" sz="2600" b="1" dirty="0">
                <a:solidFill>
                  <a:srgbClr val="C00000"/>
                </a:solidFill>
              </a:rPr>
              <a:t>January 2011) and the agreed procedures </a:t>
            </a:r>
            <a:r>
              <a:rPr lang="en-IN" sz="2600" b="1" dirty="0" smtClean="0">
                <a:solidFill>
                  <a:srgbClr val="C00000"/>
                </a:solidFill>
              </a:rPr>
              <a:t>	described </a:t>
            </a:r>
            <a:r>
              <a:rPr lang="en-IN" sz="2600" b="1" dirty="0">
                <a:solidFill>
                  <a:srgbClr val="C00000"/>
                </a:solidFill>
              </a:rPr>
              <a:t>in the Legal </a:t>
            </a:r>
            <a:r>
              <a:rPr lang="en-IN" sz="2600" b="1" dirty="0" smtClean="0">
                <a:solidFill>
                  <a:srgbClr val="C00000"/>
                </a:solidFill>
              </a:rPr>
              <a:t>Agreements</a:t>
            </a:r>
            <a:r>
              <a:rPr lang="en-IN" sz="2600" b="1" dirty="0">
                <a:solidFill>
                  <a:srgbClr val="C00000"/>
                </a:solidFill>
              </a:rPr>
              <a:t>. </a:t>
            </a:r>
            <a:endParaRPr lang="en-US" sz="2600" b="1" dirty="0">
              <a:solidFill>
                <a:srgbClr val="C00000"/>
              </a:solidFill>
            </a:endParaRPr>
          </a:p>
          <a:p>
            <a:pPr algn="just"/>
            <a:r>
              <a:rPr lang="en-IN" b="1" dirty="0">
                <a:solidFill>
                  <a:schemeClr val="tx2">
                    <a:lumMod val="60000"/>
                    <a:lumOff val="40000"/>
                  </a:schemeClr>
                </a:solidFill>
              </a:rPr>
              <a:t> </a:t>
            </a:r>
            <a:endParaRPr lang="en-US" b="1" dirty="0">
              <a:solidFill>
                <a:schemeClr val="tx2">
                  <a:lumMod val="60000"/>
                  <a:lumOff val="40000"/>
                </a:schemeClr>
              </a:solidFill>
            </a:endParaRPr>
          </a:p>
          <a:p>
            <a:pPr algn="just"/>
            <a:r>
              <a:rPr lang="en-IN" b="1" dirty="0">
                <a:solidFill>
                  <a:srgbClr val="FF0000"/>
                </a:solidFill>
              </a:rPr>
              <a:t>In event of any discrepancies between the Manual and the World Bank guidelines, the World Bank Guidelines as stated above will supersede the Procurement Manual.</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l="23426" t="25000" r="32065" b="8333"/>
          <a:stretch>
            <a:fillRect/>
          </a:stretch>
        </p:blipFill>
        <p:spPr bwMode="auto">
          <a:xfrm>
            <a:off x="762000" y="914400"/>
            <a:ext cx="7543800" cy="5638800"/>
          </a:xfrm>
          <a:prstGeom prst="rect">
            <a:avLst/>
          </a:prstGeom>
          <a:noFill/>
          <a:ln w="9525">
            <a:noFill/>
            <a:miter lim="800000"/>
            <a:headEnd/>
            <a:tailEnd/>
          </a:ln>
          <a:effectLst/>
        </p:spPr>
      </p:pic>
      <p:sp>
        <p:nvSpPr>
          <p:cNvPr id="6" name="TextBox 5"/>
          <p:cNvSpPr txBox="1"/>
          <p:nvPr/>
        </p:nvSpPr>
        <p:spPr>
          <a:xfrm>
            <a:off x="457200" y="304800"/>
            <a:ext cx="8153400" cy="523220"/>
          </a:xfrm>
          <a:prstGeom prst="rect">
            <a:avLst/>
          </a:prstGeom>
          <a:noFill/>
        </p:spPr>
        <p:txBody>
          <a:bodyPr wrap="square" rtlCol="0">
            <a:spAutoFit/>
          </a:bodyPr>
          <a:lstStyle/>
          <a:p>
            <a:pPr algn="ctr"/>
            <a:r>
              <a:rPr lang="en-US" sz="2800" b="1" dirty="0" smtClean="0">
                <a:solidFill>
                  <a:srgbClr val="C00000"/>
                </a:solidFill>
              </a:rPr>
              <a:t>Negotiations with the highest ranked bidder  </a:t>
            </a:r>
            <a:endParaRPr lang="en-US" sz="2800" b="1" dirty="0">
              <a:solidFill>
                <a:srgbClr val="C00000"/>
              </a:solidFill>
            </a:endParaRPr>
          </a:p>
        </p:txBody>
      </p:sp>
    </p:spTree>
    <p:extLst>
      <p:ext uri="{BB962C8B-B14F-4D97-AF65-F5344CB8AC3E}">
        <p14:creationId xmlns="" xmlns:p14="http://schemas.microsoft.com/office/powerpoint/2010/main" val="35545376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782" y="381000"/>
            <a:ext cx="8229600" cy="304800"/>
          </a:xfrm>
        </p:spPr>
        <p:txBody>
          <a:bodyPr>
            <a:normAutofit fontScale="90000"/>
          </a:bodyPr>
          <a:lstStyle/>
          <a:p>
            <a:r>
              <a:rPr lang="en-US" sz="2800" dirty="0" smtClean="0"/>
              <a:t/>
            </a:r>
            <a:br>
              <a:rPr lang="en-US" sz="2800" dirty="0" smtClean="0"/>
            </a:br>
            <a:r>
              <a:rPr lang="en-US" sz="2800" dirty="0" smtClean="0"/>
              <a:t>QBS system</a:t>
            </a:r>
            <a:endParaRPr lang="en-US" sz="2800" dirty="0"/>
          </a:p>
        </p:txBody>
      </p:sp>
      <p:sp>
        <p:nvSpPr>
          <p:cNvPr id="3" name="Rectangle 2"/>
          <p:cNvSpPr/>
          <p:nvPr/>
        </p:nvSpPr>
        <p:spPr>
          <a:xfrm>
            <a:off x="1011382" y="1371600"/>
            <a:ext cx="7620000" cy="5016758"/>
          </a:xfrm>
          <a:prstGeom prst="rect">
            <a:avLst/>
          </a:prstGeom>
        </p:spPr>
        <p:txBody>
          <a:bodyPr wrap="square">
            <a:spAutoFit/>
          </a:bodyPr>
          <a:lstStyle/>
          <a:p>
            <a:r>
              <a:rPr lang="en-IN" sz="2000" b="1" dirty="0" smtClean="0"/>
              <a:t>QBS </a:t>
            </a:r>
            <a:r>
              <a:rPr lang="en-IN" sz="2000" b="1" dirty="0"/>
              <a:t>is appropriate for the following types </a:t>
            </a:r>
            <a:r>
              <a:rPr lang="en-IN" sz="2000" b="1" dirty="0" smtClean="0"/>
              <a:t>:</a:t>
            </a:r>
          </a:p>
          <a:p>
            <a:pPr algn="just"/>
            <a:endParaRPr lang="en-IN" sz="2000" b="1" dirty="0"/>
          </a:p>
          <a:p>
            <a:pPr marL="342900" indent="-342900" algn="just">
              <a:buAutoNum type="alphaLcParenBoth"/>
            </a:pPr>
            <a:r>
              <a:rPr lang="en-IN" sz="2000" b="1" dirty="0" smtClean="0"/>
              <a:t>complex </a:t>
            </a:r>
            <a:r>
              <a:rPr lang="en-IN" sz="2000" b="1" dirty="0"/>
              <a:t>or highly specialized assignments for which it is difficult to define precise TOR and the required input from the </a:t>
            </a:r>
            <a:r>
              <a:rPr lang="en-IN" sz="2000" b="1" dirty="0" smtClean="0"/>
              <a:t>consultants </a:t>
            </a:r>
          </a:p>
          <a:p>
            <a:pPr algn="just"/>
            <a:endParaRPr lang="en-IN" sz="2000" b="1" dirty="0" smtClean="0"/>
          </a:p>
          <a:p>
            <a:pPr algn="just"/>
            <a:r>
              <a:rPr lang="en-IN" sz="2000" b="1" dirty="0" smtClean="0"/>
              <a:t>(b)assignments that have a high downstream impact and in which the objective is to have the best experts </a:t>
            </a:r>
          </a:p>
          <a:p>
            <a:pPr algn="just"/>
            <a:endParaRPr lang="en-IN" sz="2000" b="1" dirty="0" smtClean="0"/>
          </a:p>
          <a:p>
            <a:pPr algn="just"/>
            <a:r>
              <a:rPr lang="en-IN" sz="2000" b="1" dirty="0" smtClean="0"/>
              <a:t>(</a:t>
            </a:r>
            <a:r>
              <a:rPr lang="en-IN" sz="2000" b="1" dirty="0"/>
              <a:t>c) assignments that can be carried out in substantially different ways, such </a:t>
            </a:r>
            <a:r>
              <a:rPr lang="en-IN" sz="2000" b="1" dirty="0" smtClean="0"/>
              <a:t>that </a:t>
            </a:r>
            <a:r>
              <a:rPr lang="en-IN" sz="2000" b="1" dirty="0"/>
              <a:t>proposals will not be </a:t>
            </a:r>
            <a:r>
              <a:rPr lang="en-IN" sz="2000" b="1" dirty="0" smtClean="0"/>
              <a:t>comparable</a:t>
            </a:r>
          </a:p>
          <a:p>
            <a:pPr algn="just"/>
            <a:endParaRPr lang="en-IN" sz="2000" b="1" dirty="0" smtClean="0"/>
          </a:p>
          <a:p>
            <a:pPr algn="just"/>
            <a:r>
              <a:rPr lang="en-IN" sz="2000" b="1" dirty="0">
                <a:solidFill>
                  <a:srgbClr val="C00000"/>
                </a:solidFill>
              </a:rPr>
              <a:t>In QBS, the RFP may request submission of a technical proposal only, or request submission of both technical and financial proposals at the same time, but in separate envelopes.</a:t>
            </a:r>
          </a:p>
          <a:p>
            <a:pPr algn="just"/>
            <a:endParaRPr lang="en-IN" sz="2000" b="1" dirty="0">
              <a:solidFill>
                <a:srgbClr val="C00000"/>
              </a:solidFill>
            </a:endParaRPr>
          </a:p>
        </p:txBody>
      </p:sp>
    </p:spTree>
    <p:extLst>
      <p:ext uri="{BB962C8B-B14F-4D97-AF65-F5344CB8AC3E}">
        <p14:creationId xmlns="" xmlns:p14="http://schemas.microsoft.com/office/powerpoint/2010/main" val="3736095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smtClean="0"/>
              <a:t>QBS system –</a:t>
            </a:r>
            <a:r>
              <a:rPr lang="en-US" sz="2400" dirty="0" smtClean="0"/>
              <a:t>contd.. </a:t>
            </a:r>
            <a:endParaRPr lang="en-US" sz="2400" dirty="0"/>
          </a:p>
        </p:txBody>
      </p:sp>
      <p:sp>
        <p:nvSpPr>
          <p:cNvPr id="3" name="Rectangle 2"/>
          <p:cNvSpPr/>
          <p:nvPr/>
        </p:nvSpPr>
        <p:spPr>
          <a:xfrm>
            <a:off x="1011382" y="1371600"/>
            <a:ext cx="7620000" cy="4401205"/>
          </a:xfrm>
          <a:prstGeom prst="rect">
            <a:avLst/>
          </a:prstGeom>
        </p:spPr>
        <p:txBody>
          <a:bodyPr wrap="square">
            <a:spAutoFit/>
          </a:bodyPr>
          <a:lstStyle/>
          <a:p>
            <a:pPr algn="just"/>
            <a:endParaRPr lang="en-IN" sz="2000" b="1" dirty="0" smtClean="0"/>
          </a:p>
          <a:p>
            <a:pPr algn="just"/>
            <a:r>
              <a:rPr lang="en-IN" sz="2000" b="1" dirty="0" smtClean="0"/>
              <a:t> </a:t>
            </a:r>
            <a:r>
              <a:rPr lang="en-IN" sz="2000" b="1" dirty="0" smtClean="0">
                <a:solidFill>
                  <a:srgbClr val="C00000"/>
                </a:solidFill>
              </a:rPr>
              <a:t>The </a:t>
            </a:r>
            <a:r>
              <a:rPr lang="en-IN" sz="2000" b="1" dirty="0">
                <a:solidFill>
                  <a:srgbClr val="C00000"/>
                </a:solidFill>
              </a:rPr>
              <a:t>RFP shall provide either the estimated budget or the estimated time of key experts, specifying that this information is given as an indication only and that consultants shall be free to propose their own estimates</a:t>
            </a:r>
            <a:r>
              <a:rPr lang="en-IN" sz="2000" b="1" dirty="0" smtClean="0">
                <a:solidFill>
                  <a:srgbClr val="C00000"/>
                </a:solidFill>
              </a:rPr>
              <a:t>.</a:t>
            </a:r>
          </a:p>
          <a:p>
            <a:pPr algn="just"/>
            <a:endParaRPr lang="en-IN" sz="2000" b="1" dirty="0" smtClean="0">
              <a:solidFill>
                <a:srgbClr val="C00000"/>
              </a:solidFill>
            </a:endParaRPr>
          </a:p>
          <a:p>
            <a:pPr algn="just"/>
            <a:r>
              <a:rPr lang="en-IN" sz="2000" b="1" dirty="0">
                <a:solidFill>
                  <a:srgbClr val="C00000"/>
                </a:solidFill>
              </a:rPr>
              <a:t>The Borrower shall ask the consultant with the highest ranked technical proposal to submit a detailed financial proposal. </a:t>
            </a:r>
            <a:r>
              <a:rPr lang="en-IN" sz="2000" b="1" dirty="0" smtClean="0">
                <a:solidFill>
                  <a:srgbClr val="C00000"/>
                </a:solidFill>
              </a:rPr>
              <a:t>The </a:t>
            </a:r>
            <a:r>
              <a:rPr lang="en-IN" sz="2000" b="1" dirty="0">
                <a:solidFill>
                  <a:srgbClr val="C00000"/>
                </a:solidFill>
              </a:rPr>
              <a:t>Borrower and the consultant shall then negotiate the financial proposal and the contract. </a:t>
            </a:r>
          </a:p>
          <a:p>
            <a:pPr algn="just"/>
            <a:endParaRPr lang="en-IN" sz="2000" b="1" dirty="0">
              <a:solidFill>
                <a:srgbClr val="C00000"/>
              </a:solidFill>
            </a:endParaRPr>
          </a:p>
          <a:p>
            <a:pPr algn="just"/>
            <a:r>
              <a:rPr lang="en-IN" sz="2000" b="1" dirty="0">
                <a:solidFill>
                  <a:srgbClr val="C00000"/>
                </a:solidFill>
              </a:rPr>
              <a:t>All other aspects of the selection process shall be identical to those of QCBS, </a:t>
            </a:r>
          </a:p>
          <a:p>
            <a:pPr algn="just"/>
            <a:r>
              <a:rPr lang="en-IN" sz="2000" b="1" dirty="0" smtClean="0"/>
              <a:t> </a:t>
            </a:r>
            <a:endParaRPr lang="en-IN" sz="2000" b="1" dirty="0"/>
          </a:p>
        </p:txBody>
      </p:sp>
    </p:spTree>
    <p:extLst>
      <p:ext uri="{BB962C8B-B14F-4D97-AF65-F5344CB8AC3E}">
        <p14:creationId xmlns="" xmlns:p14="http://schemas.microsoft.com/office/powerpoint/2010/main" val="3619123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t>FBS system</a:t>
            </a:r>
            <a:endParaRPr lang="en-US" sz="2800" b="1" dirty="0"/>
          </a:p>
        </p:txBody>
      </p:sp>
      <p:sp>
        <p:nvSpPr>
          <p:cNvPr id="3" name="Rectangle 2"/>
          <p:cNvSpPr/>
          <p:nvPr/>
        </p:nvSpPr>
        <p:spPr>
          <a:xfrm>
            <a:off x="1011382" y="1419285"/>
            <a:ext cx="7620000" cy="4524315"/>
          </a:xfrm>
          <a:prstGeom prst="rect">
            <a:avLst/>
          </a:prstGeom>
        </p:spPr>
        <p:txBody>
          <a:bodyPr wrap="square">
            <a:spAutoFit/>
          </a:bodyPr>
          <a:lstStyle/>
          <a:p>
            <a:pPr marL="342900" indent="-342900" algn="just">
              <a:buFont typeface="Arial" pitchFamily="34" charset="0"/>
              <a:buChar char="•"/>
            </a:pPr>
            <a:r>
              <a:rPr lang="en-IN" sz="2000" b="1" dirty="0" smtClean="0"/>
              <a:t>Appropriate </a:t>
            </a:r>
            <a:r>
              <a:rPr lang="en-IN" sz="2000" b="1" dirty="0"/>
              <a:t>only when the assignment is simple and can be precisely defined and when the budget is fixed. </a:t>
            </a:r>
          </a:p>
          <a:p>
            <a:pPr algn="just"/>
            <a:endParaRPr lang="en-IN" sz="2000" b="1" dirty="0" smtClean="0"/>
          </a:p>
          <a:p>
            <a:pPr marL="342900" indent="-342900" algn="just">
              <a:buFont typeface="Arial" pitchFamily="34" charset="0"/>
              <a:buChar char="•"/>
            </a:pPr>
            <a:r>
              <a:rPr lang="en-IN" sz="2000" b="1" dirty="0" smtClean="0"/>
              <a:t>RFP </a:t>
            </a:r>
            <a:r>
              <a:rPr lang="en-IN" sz="2000" b="1" dirty="0"/>
              <a:t>shall indicate the available </a:t>
            </a:r>
            <a:r>
              <a:rPr lang="en-IN" sz="2000" b="1" dirty="0" smtClean="0"/>
              <a:t>budget.</a:t>
            </a:r>
          </a:p>
          <a:p>
            <a:pPr algn="just"/>
            <a:endParaRPr lang="en-IN" sz="2000" b="1" dirty="0" smtClean="0"/>
          </a:p>
          <a:p>
            <a:pPr marL="342900" indent="-342900" algn="just">
              <a:buFont typeface="Arial" pitchFamily="34" charset="0"/>
              <a:buChar char="•"/>
            </a:pPr>
            <a:r>
              <a:rPr lang="en-IN" sz="2000" b="1" dirty="0" smtClean="0"/>
              <a:t>The </a:t>
            </a:r>
            <a:r>
              <a:rPr lang="en-IN" sz="2000" b="1" dirty="0"/>
              <a:t>evaluation of all technical proposals shall be carried out first as in the QCBS method</a:t>
            </a:r>
            <a:r>
              <a:rPr lang="en-IN" sz="2000" b="1" dirty="0" smtClean="0"/>
              <a:t>.</a:t>
            </a:r>
          </a:p>
          <a:p>
            <a:pPr algn="just"/>
            <a:endParaRPr lang="en-IN" sz="2000" b="1" dirty="0" smtClean="0"/>
          </a:p>
          <a:p>
            <a:pPr marL="342900" indent="-342900" algn="just">
              <a:buFont typeface="Arial" pitchFamily="34" charset="0"/>
              <a:buChar char="•"/>
            </a:pPr>
            <a:r>
              <a:rPr lang="en-IN" sz="2000" b="1" dirty="0" smtClean="0"/>
              <a:t> Financial </a:t>
            </a:r>
            <a:r>
              <a:rPr lang="en-IN" sz="2000" b="1" dirty="0"/>
              <a:t>proposals shall be opened </a:t>
            </a:r>
            <a:r>
              <a:rPr lang="en-IN" sz="2000" b="1" dirty="0" smtClean="0"/>
              <a:t>and Proposals </a:t>
            </a:r>
            <a:r>
              <a:rPr lang="en-IN" sz="2000" b="1" dirty="0"/>
              <a:t>that exceed the indicated budget shall be rejected</a:t>
            </a:r>
            <a:r>
              <a:rPr lang="en-IN" sz="2000" b="1" dirty="0" smtClean="0"/>
              <a:t>.</a:t>
            </a:r>
          </a:p>
          <a:p>
            <a:pPr algn="just"/>
            <a:endParaRPr lang="en-IN" sz="2000" b="1" dirty="0" smtClean="0"/>
          </a:p>
          <a:p>
            <a:pPr marL="342900" indent="-342900" algn="just">
              <a:buFont typeface="Arial" pitchFamily="34" charset="0"/>
              <a:buChar char="•"/>
            </a:pPr>
            <a:r>
              <a:rPr lang="en-IN" sz="2000" b="1" dirty="0" smtClean="0"/>
              <a:t> </a:t>
            </a:r>
            <a:r>
              <a:rPr lang="en-IN" sz="2000" b="1" dirty="0"/>
              <a:t>The consultant who has submitted the highest ranked technical proposal among the rest shall be selected and invited to negotiate a contract</a:t>
            </a:r>
            <a:r>
              <a:rPr lang="en-IN" sz="2400" b="1" dirty="0"/>
              <a:t>. </a:t>
            </a:r>
            <a:endParaRPr lang="en-IN" sz="2400" b="1" dirty="0">
              <a:solidFill>
                <a:srgbClr val="C00000"/>
              </a:solidFill>
            </a:endParaRPr>
          </a:p>
        </p:txBody>
      </p:sp>
    </p:spTree>
    <p:extLst>
      <p:ext uri="{BB962C8B-B14F-4D97-AF65-F5344CB8AC3E}">
        <p14:creationId xmlns="" xmlns:p14="http://schemas.microsoft.com/office/powerpoint/2010/main" val="499178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715962"/>
          </a:xfrm>
        </p:spPr>
        <p:txBody>
          <a:bodyPr>
            <a:normAutofit/>
          </a:bodyPr>
          <a:lstStyle/>
          <a:p>
            <a:r>
              <a:rPr lang="en-US" sz="2800" b="1" dirty="0" smtClean="0"/>
              <a:t>LCS  system</a:t>
            </a:r>
            <a:endParaRPr lang="en-US" sz="2800" b="1" dirty="0"/>
          </a:p>
        </p:txBody>
      </p:sp>
      <p:sp>
        <p:nvSpPr>
          <p:cNvPr id="3" name="Rectangle 2"/>
          <p:cNvSpPr/>
          <p:nvPr/>
        </p:nvSpPr>
        <p:spPr>
          <a:xfrm>
            <a:off x="665922" y="1447800"/>
            <a:ext cx="7945582" cy="4401205"/>
          </a:xfrm>
          <a:prstGeom prst="rect">
            <a:avLst/>
          </a:prstGeom>
        </p:spPr>
        <p:txBody>
          <a:bodyPr wrap="square">
            <a:spAutoFit/>
          </a:bodyPr>
          <a:lstStyle/>
          <a:p>
            <a:pPr marL="342900" indent="-342900" algn="just">
              <a:buFont typeface="Arial" pitchFamily="34" charset="0"/>
              <a:buChar char="•"/>
            </a:pPr>
            <a:r>
              <a:rPr lang="en-IN" sz="2000" b="1" dirty="0" smtClean="0"/>
              <a:t>Appropriate </a:t>
            </a:r>
            <a:r>
              <a:rPr lang="en-IN" sz="2000" b="1" dirty="0"/>
              <a:t>for selecting consultants for assignments of a standard or routine </a:t>
            </a:r>
            <a:r>
              <a:rPr lang="en-IN" sz="2000" b="1" dirty="0" smtClean="0"/>
              <a:t>nature.</a:t>
            </a:r>
          </a:p>
          <a:p>
            <a:pPr algn="just"/>
            <a:endParaRPr lang="en-IN" sz="2000" b="1" dirty="0" smtClean="0"/>
          </a:p>
          <a:p>
            <a:pPr marL="342900" indent="-342900" algn="just">
              <a:buFont typeface="Arial" pitchFamily="34" charset="0"/>
              <a:buChar char="•"/>
            </a:pPr>
            <a:r>
              <a:rPr lang="en-IN" sz="2000" b="1" dirty="0" smtClean="0"/>
              <a:t>A </a:t>
            </a:r>
            <a:r>
              <a:rPr lang="en-IN" sz="2000" b="1" dirty="0"/>
              <a:t>“minimum” qualifying mark for the “quality” is established. The minimum qualifying mark shall be stated in the RFP </a:t>
            </a:r>
            <a:endParaRPr lang="en-IN" sz="2000" b="1" dirty="0" smtClean="0"/>
          </a:p>
          <a:p>
            <a:pPr algn="just"/>
            <a:endParaRPr lang="en-IN" sz="2000" b="1" dirty="0" smtClean="0"/>
          </a:p>
          <a:p>
            <a:pPr marL="342900" indent="-342900" algn="just">
              <a:buFont typeface="Arial" pitchFamily="34" charset="0"/>
              <a:buChar char="•"/>
            </a:pPr>
            <a:r>
              <a:rPr lang="en-IN" sz="2000" b="1" dirty="0" smtClean="0"/>
              <a:t>Proposals</a:t>
            </a:r>
            <a:r>
              <a:rPr lang="en-IN" sz="2000" b="1" dirty="0"/>
              <a:t>, to be submitted in two envelopes, are invited from a short list. </a:t>
            </a:r>
            <a:endParaRPr lang="en-IN" sz="2000" b="1" dirty="0" smtClean="0"/>
          </a:p>
          <a:p>
            <a:pPr algn="just"/>
            <a:endParaRPr lang="en-IN" sz="2000" b="1" dirty="0" smtClean="0"/>
          </a:p>
          <a:p>
            <a:pPr marL="342900" indent="-342900" algn="just">
              <a:buFont typeface="Arial" pitchFamily="34" charset="0"/>
              <a:buChar char="•"/>
            </a:pPr>
            <a:r>
              <a:rPr lang="en-IN" sz="2000" b="1" dirty="0" smtClean="0"/>
              <a:t>Technical </a:t>
            </a:r>
            <a:r>
              <a:rPr lang="en-IN" sz="2000" b="1" dirty="0"/>
              <a:t>proposals are opened </a:t>
            </a:r>
            <a:r>
              <a:rPr lang="en-IN" sz="2000" b="1" dirty="0" smtClean="0"/>
              <a:t>first. </a:t>
            </a:r>
            <a:r>
              <a:rPr lang="en-IN" sz="2000" b="1" dirty="0"/>
              <a:t>Those securing less than the minimum qualifying </a:t>
            </a:r>
            <a:r>
              <a:rPr lang="en-IN" sz="2000" b="1" dirty="0" smtClean="0"/>
              <a:t>mark </a:t>
            </a:r>
            <a:r>
              <a:rPr lang="en-IN" sz="2000" b="1" dirty="0"/>
              <a:t>are rejected, and the financial proposals of the rest shall be </a:t>
            </a:r>
            <a:r>
              <a:rPr lang="en-IN" sz="2000" b="1" dirty="0" smtClean="0"/>
              <a:t>opened.</a:t>
            </a:r>
          </a:p>
          <a:p>
            <a:pPr algn="just"/>
            <a:endParaRPr lang="en-IN" sz="2000" b="1" dirty="0" smtClean="0"/>
          </a:p>
          <a:p>
            <a:pPr marL="342900" indent="-342900" algn="just">
              <a:buFont typeface="Arial" pitchFamily="34" charset="0"/>
              <a:buChar char="•"/>
            </a:pPr>
            <a:r>
              <a:rPr lang="en-IN" sz="2000" b="1" dirty="0" smtClean="0"/>
              <a:t> </a:t>
            </a:r>
            <a:r>
              <a:rPr lang="en-IN" sz="2000" b="1" dirty="0"/>
              <a:t>The firm with the lowest price shall then be selected. </a:t>
            </a:r>
            <a:endParaRPr lang="en-IN" sz="2400" b="1" dirty="0">
              <a:solidFill>
                <a:srgbClr val="C00000"/>
              </a:solidFill>
            </a:endParaRPr>
          </a:p>
        </p:txBody>
      </p:sp>
    </p:spTree>
    <p:extLst>
      <p:ext uri="{BB962C8B-B14F-4D97-AF65-F5344CB8AC3E}">
        <p14:creationId xmlns="" xmlns:p14="http://schemas.microsoft.com/office/powerpoint/2010/main" val="27858522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t>CQS  system</a:t>
            </a:r>
            <a:endParaRPr lang="en-US" sz="2800" b="1" dirty="0"/>
          </a:p>
        </p:txBody>
      </p:sp>
      <p:sp>
        <p:nvSpPr>
          <p:cNvPr id="3" name="Rectangle 2"/>
          <p:cNvSpPr/>
          <p:nvPr/>
        </p:nvSpPr>
        <p:spPr>
          <a:xfrm>
            <a:off x="665922" y="1219200"/>
            <a:ext cx="7945582" cy="3785652"/>
          </a:xfrm>
          <a:prstGeom prst="rect">
            <a:avLst/>
          </a:prstGeom>
        </p:spPr>
        <p:txBody>
          <a:bodyPr wrap="square">
            <a:spAutoFit/>
          </a:bodyPr>
          <a:lstStyle/>
          <a:p>
            <a:pPr marL="457200" indent="-457200" algn="just">
              <a:buFont typeface="Arial" pitchFamily="34" charset="0"/>
              <a:buChar char="•"/>
            </a:pPr>
            <a:r>
              <a:rPr lang="en-IN" b="1" dirty="0" smtClean="0"/>
              <a:t>May</a:t>
            </a:r>
            <a:r>
              <a:rPr lang="en-IN" sz="2000" b="1" dirty="0" smtClean="0"/>
              <a:t> </a:t>
            </a:r>
            <a:r>
              <a:rPr lang="en-IN" sz="2000" b="1" dirty="0"/>
              <a:t>be used for </a:t>
            </a:r>
            <a:r>
              <a:rPr lang="en-IN" sz="2000" b="1" dirty="0" smtClean="0"/>
              <a:t>small  </a:t>
            </a:r>
            <a:r>
              <a:rPr lang="en-IN" sz="2000" b="1" dirty="0"/>
              <a:t>assignments or emergency situations declared by the Borrower and recognized by the </a:t>
            </a:r>
            <a:r>
              <a:rPr lang="en-IN" sz="2000" b="1" dirty="0" smtClean="0"/>
              <a:t>Bank</a:t>
            </a:r>
          </a:p>
          <a:p>
            <a:pPr algn="just"/>
            <a:endParaRPr lang="en-IN" sz="2000" b="1" dirty="0" smtClean="0"/>
          </a:p>
          <a:p>
            <a:pPr marL="457200" indent="-457200" algn="just">
              <a:buFont typeface="Arial" pitchFamily="34" charset="0"/>
              <a:buChar char="•"/>
            </a:pPr>
            <a:r>
              <a:rPr lang="en-IN" sz="2000" b="1" dirty="0" smtClean="0"/>
              <a:t>EOI shall also contain TOR.</a:t>
            </a:r>
          </a:p>
          <a:p>
            <a:pPr algn="just"/>
            <a:endParaRPr lang="en-IN" sz="2000" b="1" dirty="0" smtClean="0"/>
          </a:p>
          <a:p>
            <a:pPr marL="457200" indent="-457200" algn="just">
              <a:buFont typeface="Arial" pitchFamily="34" charset="0"/>
              <a:buChar char="•"/>
            </a:pPr>
            <a:r>
              <a:rPr lang="en-IN" sz="2000" b="1" dirty="0" smtClean="0"/>
              <a:t>Firms </a:t>
            </a:r>
            <a:r>
              <a:rPr lang="en-IN" sz="2000" b="1" dirty="0"/>
              <a:t>having the required experience and competence relevant to the assignment shall be assessed and compared, and the best qualified and experienced firm shall be selected. </a:t>
            </a:r>
            <a:endParaRPr lang="en-IN" sz="2000" b="1" dirty="0" smtClean="0"/>
          </a:p>
          <a:p>
            <a:pPr algn="just"/>
            <a:endParaRPr lang="en-IN" sz="2000" b="1" dirty="0" smtClean="0"/>
          </a:p>
          <a:p>
            <a:pPr marL="457200" indent="-457200" algn="just">
              <a:buFont typeface="Arial" pitchFamily="34" charset="0"/>
              <a:buChar char="•"/>
            </a:pPr>
            <a:r>
              <a:rPr lang="en-IN" sz="2000" b="1" dirty="0" smtClean="0"/>
              <a:t>Only </a:t>
            </a:r>
            <a:r>
              <a:rPr lang="en-IN" sz="2000" b="1" dirty="0"/>
              <a:t>the selected firm shall be asked to submit a combined technical and financial proposal and, if such proposal is responsive and acceptable, be invited to negotiate a contract. </a:t>
            </a:r>
            <a:endParaRPr lang="en-IN" sz="2000" b="1" dirty="0">
              <a:solidFill>
                <a:srgbClr val="C00000"/>
              </a:solidFill>
            </a:endParaRPr>
          </a:p>
        </p:txBody>
      </p:sp>
    </p:spTree>
    <p:extLst>
      <p:ext uri="{BB962C8B-B14F-4D97-AF65-F5344CB8AC3E}">
        <p14:creationId xmlns="" xmlns:p14="http://schemas.microsoft.com/office/powerpoint/2010/main" val="1044108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t>SSS  system</a:t>
            </a:r>
            <a:endParaRPr lang="en-US" sz="2800" b="1" dirty="0"/>
          </a:p>
        </p:txBody>
      </p:sp>
      <p:sp>
        <p:nvSpPr>
          <p:cNvPr id="4" name="Rectangle 3"/>
          <p:cNvSpPr/>
          <p:nvPr/>
        </p:nvSpPr>
        <p:spPr>
          <a:xfrm>
            <a:off x="762000" y="1295400"/>
            <a:ext cx="7620000" cy="4401205"/>
          </a:xfrm>
          <a:prstGeom prst="rect">
            <a:avLst/>
          </a:prstGeom>
        </p:spPr>
        <p:txBody>
          <a:bodyPr wrap="square">
            <a:spAutoFit/>
          </a:bodyPr>
          <a:lstStyle/>
          <a:p>
            <a:pPr algn="just"/>
            <a:r>
              <a:rPr lang="en-IN" sz="2000" b="1" dirty="0" smtClean="0"/>
              <a:t>May </a:t>
            </a:r>
            <a:r>
              <a:rPr lang="en-IN" sz="2000" b="1" dirty="0"/>
              <a:t>be appropriate in the following </a:t>
            </a:r>
            <a:r>
              <a:rPr lang="en-IN" sz="2000" b="1" dirty="0" smtClean="0"/>
              <a:t>cases:</a:t>
            </a:r>
          </a:p>
          <a:p>
            <a:pPr algn="just"/>
            <a:endParaRPr lang="en-IN" sz="2000" b="1" dirty="0"/>
          </a:p>
          <a:p>
            <a:pPr marL="285750" indent="-285750" algn="just">
              <a:buFont typeface="Arial" pitchFamily="34" charset="0"/>
              <a:buChar char="•"/>
            </a:pPr>
            <a:r>
              <a:rPr lang="en-IN" sz="2000" b="1" dirty="0" smtClean="0"/>
              <a:t>for </a:t>
            </a:r>
            <a:r>
              <a:rPr lang="en-IN" sz="2000" b="1" dirty="0"/>
              <a:t>tasks that represent a natural continuation of previous work carried out by the </a:t>
            </a:r>
            <a:r>
              <a:rPr lang="en-IN" sz="2000" b="1" dirty="0" smtClean="0"/>
              <a:t>firm</a:t>
            </a:r>
          </a:p>
          <a:p>
            <a:pPr algn="just"/>
            <a:endParaRPr lang="en-IN" sz="2000" b="1" dirty="0" smtClean="0"/>
          </a:p>
          <a:p>
            <a:pPr marL="285750" indent="-285750" algn="just">
              <a:buFont typeface="Arial" pitchFamily="34" charset="0"/>
              <a:buChar char="•"/>
            </a:pPr>
            <a:r>
              <a:rPr lang="en-IN" sz="2000" b="1" dirty="0" smtClean="0"/>
              <a:t>In </a:t>
            </a:r>
            <a:r>
              <a:rPr lang="en-IN" sz="2000" b="1" dirty="0"/>
              <a:t>exceptional cases, such as, but not limited to, in response to natural disasters and for emergency situations </a:t>
            </a:r>
            <a:endParaRPr lang="en-IN" sz="2000" b="1" dirty="0" smtClean="0"/>
          </a:p>
          <a:p>
            <a:pPr marL="285750" indent="-285750" algn="just">
              <a:buFont typeface="Arial" pitchFamily="34" charset="0"/>
              <a:buChar char="•"/>
            </a:pPr>
            <a:endParaRPr lang="en-IN" sz="2000" b="1" dirty="0" smtClean="0"/>
          </a:p>
          <a:p>
            <a:pPr marL="285750" indent="-285750" algn="just">
              <a:buFont typeface="Arial" pitchFamily="34" charset="0"/>
              <a:buChar char="•"/>
            </a:pPr>
            <a:r>
              <a:rPr lang="en-IN" sz="2000" b="1" dirty="0" smtClean="0"/>
              <a:t>for </a:t>
            </a:r>
            <a:r>
              <a:rPr lang="en-IN" sz="2000" b="1" dirty="0"/>
              <a:t>very </a:t>
            </a:r>
            <a:r>
              <a:rPr lang="en-IN" sz="2000" b="1" dirty="0" smtClean="0"/>
              <a:t>small assignments</a:t>
            </a:r>
          </a:p>
          <a:p>
            <a:pPr marL="285750" indent="-285750" algn="just">
              <a:buFont typeface="Arial" pitchFamily="34" charset="0"/>
              <a:buChar char="•"/>
            </a:pPr>
            <a:endParaRPr lang="en-IN" sz="2000" b="1" dirty="0" smtClean="0"/>
          </a:p>
          <a:p>
            <a:pPr marL="285750" indent="-285750" algn="just">
              <a:buFont typeface="Arial" pitchFamily="34" charset="0"/>
              <a:buChar char="•"/>
            </a:pPr>
            <a:r>
              <a:rPr lang="en-IN" sz="2000" b="1" dirty="0" smtClean="0"/>
              <a:t>when </a:t>
            </a:r>
            <a:r>
              <a:rPr lang="en-IN" sz="2000" b="1" dirty="0"/>
              <a:t>only one firm is qualified or has experience of exceptional worth for the </a:t>
            </a:r>
            <a:r>
              <a:rPr lang="en-IN" sz="2000" b="1" dirty="0" smtClean="0"/>
              <a:t>assignment. </a:t>
            </a:r>
          </a:p>
          <a:p>
            <a:pPr algn="just"/>
            <a:endParaRPr lang="en-IN" sz="2000" b="1" dirty="0" smtClean="0"/>
          </a:p>
          <a:p>
            <a:pPr algn="just"/>
            <a:r>
              <a:rPr lang="en-IN" sz="2000" b="1" dirty="0" err="1" smtClean="0">
                <a:solidFill>
                  <a:srgbClr val="C00000"/>
                </a:solidFill>
              </a:rPr>
              <a:t>NoL</a:t>
            </a:r>
            <a:r>
              <a:rPr lang="en-IN" sz="2000" b="1" dirty="0" smtClean="0">
                <a:solidFill>
                  <a:srgbClr val="C00000"/>
                </a:solidFill>
              </a:rPr>
              <a:t>  of WB required </a:t>
            </a:r>
            <a:endParaRPr lang="en-IN" sz="2000" b="1" dirty="0">
              <a:solidFill>
                <a:srgbClr val="C00000"/>
              </a:solidFill>
            </a:endParaRPr>
          </a:p>
        </p:txBody>
      </p:sp>
    </p:spTree>
    <p:extLst>
      <p:ext uri="{BB962C8B-B14F-4D97-AF65-F5344CB8AC3E}">
        <p14:creationId xmlns="" xmlns:p14="http://schemas.microsoft.com/office/powerpoint/2010/main" val="36321313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 xmlns:p14="http://schemas.microsoft.com/office/powerpoint/2010/main" val="2484887805"/>
              </p:ext>
            </p:extLst>
          </p:nvPr>
        </p:nvGraphicFramePr>
        <p:xfrm>
          <a:off x="419100" y="1066800"/>
          <a:ext cx="8305799" cy="4693920"/>
        </p:xfrm>
        <a:graphic>
          <a:graphicData uri="http://schemas.openxmlformats.org/drawingml/2006/table">
            <a:tbl>
              <a:tblPr firstRow="1" firstCol="1" bandRow="1">
                <a:tableStyleId>{5C22544A-7EE6-4342-B048-85BDC9FD1C3A}</a:tableStyleId>
              </a:tblPr>
              <a:tblGrid>
                <a:gridCol w="1946611"/>
                <a:gridCol w="1191959"/>
                <a:gridCol w="1191959"/>
                <a:gridCol w="964771"/>
                <a:gridCol w="1078883"/>
                <a:gridCol w="1055317"/>
                <a:gridCol w="876299"/>
              </a:tblGrid>
              <a:tr h="210087">
                <a:tc>
                  <a:txBody>
                    <a:bodyPr/>
                    <a:lstStyle/>
                    <a:p>
                      <a:pPr marR="355600" algn="just">
                        <a:spcAft>
                          <a:spcPts val="0"/>
                        </a:spcAft>
                      </a:pPr>
                      <a:r>
                        <a:rPr lang="en-IN" sz="1400" b="1" dirty="0">
                          <a:effectLst/>
                        </a:rPr>
                        <a:t>Aspect</a:t>
                      </a:r>
                      <a:endParaRPr lang="en-IN" sz="1200" b="1" dirty="0">
                        <a:effectLst/>
                        <a:latin typeface="Times New Roman"/>
                        <a:ea typeface="Times New Roman"/>
                        <a:cs typeface="Times New Roman"/>
                      </a:endParaRPr>
                    </a:p>
                  </a:txBody>
                  <a:tcPr marL="67901" marR="67901" marT="0" marB="0"/>
                </a:tc>
                <a:tc>
                  <a:txBody>
                    <a:bodyPr/>
                    <a:lstStyle/>
                    <a:p>
                      <a:pPr marR="635" algn="just">
                        <a:spcAft>
                          <a:spcPts val="0"/>
                        </a:spcAft>
                      </a:pPr>
                      <a:r>
                        <a:rPr lang="en-IN" sz="1400" b="1">
                          <a:effectLst/>
                        </a:rPr>
                        <a:t>QCBS</a:t>
                      </a:r>
                      <a:endParaRPr lang="en-IN" sz="1200" b="1">
                        <a:effectLst/>
                        <a:latin typeface="Times New Roman"/>
                        <a:ea typeface="Times New Roman"/>
                        <a:cs typeface="Times New Roman"/>
                      </a:endParaRPr>
                    </a:p>
                  </a:txBody>
                  <a:tcPr marL="67901" marR="67901" marT="0" marB="0"/>
                </a:tc>
                <a:tc>
                  <a:txBody>
                    <a:bodyPr/>
                    <a:lstStyle/>
                    <a:p>
                      <a:pPr marR="635" algn="just">
                        <a:spcAft>
                          <a:spcPts val="0"/>
                        </a:spcAft>
                      </a:pPr>
                      <a:r>
                        <a:rPr lang="en-IN" sz="1400" b="1">
                          <a:effectLst/>
                        </a:rPr>
                        <a:t>FBS</a:t>
                      </a:r>
                      <a:endParaRPr lang="en-IN" sz="1200" b="1">
                        <a:effectLst/>
                        <a:latin typeface="Times New Roman"/>
                        <a:ea typeface="Times New Roman"/>
                        <a:cs typeface="Times New Roman"/>
                      </a:endParaRPr>
                    </a:p>
                  </a:txBody>
                  <a:tcPr marL="67901" marR="67901" marT="0" marB="0"/>
                </a:tc>
                <a:tc>
                  <a:txBody>
                    <a:bodyPr/>
                    <a:lstStyle/>
                    <a:p>
                      <a:pPr marR="635" algn="just">
                        <a:spcAft>
                          <a:spcPts val="0"/>
                        </a:spcAft>
                      </a:pPr>
                      <a:r>
                        <a:rPr lang="en-IN" sz="1400" b="1">
                          <a:effectLst/>
                        </a:rPr>
                        <a:t>LCS</a:t>
                      </a:r>
                      <a:endParaRPr lang="en-IN" sz="1200" b="1">
                        <a:effectLst/>
                        <a:latin typeface="Times New Roman"/>
                        <a:ea typeface="Times New Roman"/>
                        <a:cs typeface="Times New Roman"/>
                      </a:endParaRPr>
                    </a:p>
                  </a:txBody>
                  <a:tcPr marL="67901" marR="67901" marT="0" marB="0"/>
                </a:tc>
                <a:tc>
                  <a:txBody>
                    <a:bodyPr/>
                    <a:lstStyle/>
                    <a:p>
                      <a:pPr marR="635" algn="just">
                        <a:spcAft>
                          <a:spcPts val="0"/>
                        </a:spcAft>
                      </a:pPr>
                      <a:r>
                        <a:rPr lang="en-IN" sz="1400" b="1">
                          <a:effectLst/>
                        </a:rPr>
                        <a:t>QBS</a:t>
                      </a:r>
                      <a:endParaRPr lang="en-IN" sz="1200" b="1">
                        <a:effectLst/>
                        <a:latin typeface="Times New Roman"/>
                        <a:ea typeface="Times New Roman"/>
                        <a:cs typeface="Times New Roman"/>
                      </a:endParaRPr>
                    </a:p>
                  </a:txBody>
                  <a:tcPr marL="67901" marR="67901" marT="0" marB="0"/>
                </a:tc>
                <a:tc>
                  <a:txBody>
                    <a:bodyPr/>
                    <a:lstStyle/>
                    <a:p>
                      <a:pPr marR="635" algn="just">
                        <a:spcAft>
                          <a:spcPts val="0"/>
                        </a:spcAft>
                      </a:pPr>
                      <a:r>
                        <a:rPr lang="en-IN" sz="1400" b="1">
                          <a:effectLst/>
                        </a:rPr>
                        <a:t>CQS</a:t>
                      </a:r>
                      <a:endParaRPr lang="en-IN" sz="1200" b="1">
                        <a:effectLst/>
                        <a:latin typeface="Times New Roman"/>
                        <a:ea typeface="Times New Roman"/>
                        <a:cs typeface="Times New Roman"/>
                      </a:endParaRPr>
                    </a:p>
                  </a:txBody>
                  <a:tcPr marL="67901" marR="67901" marT="0" marB="0"/>
                </a:tc>
                <a:tc>
                  <a:txBody>
                    <a:bodyPr/>
                    <a:lstStyle/>
                    <a:p>
                      <a:pPr marR="635" algn="just">
                        <a:spcAft>
                          <a:spcPts val="0"/>
                        </a:spcAft>
                      </a:pPr>
                      <a:r>
                        <a:rPr lang="en-IN" sz="1400" b="1">
                          <a:effectLst/>
                        </a:rPr>
                        <a:t>SSS</a:t>
                      </a:r>
                      <a:endParaRPr lang="en-IN" sz="1200" b="1">
                        <a:effectLst/>
                        <a:latin typeface="Times New Roman"/>
                        <a:ea typeface="Times New Roman"/>
                        <a:cs typeface="Times New Roman"/>
                      </a:endParaRPr>
                    </a:p>
                  </a:txBody>
                  <a:tcPr marL="67901" marR="67901" marT="0" marB="0"/>
                </a:tc>
              </a:tr>
              <a:tr h="420173">
                <a:tc>
                  <a:txBody>
                    <a:bodyPr/>
                    <a:lstStyle/>
                    <a:p>
                      <a:pPr algn="just">
                        <a:spcAft>
                          <a:spcPts val="0"/>
                        </a:spcAft>
                      </a:pPr>
                      <a:r>
                        <a:rPr lang="en-IN" sz="1400" b="1">
                          <a:effectLst/>
                        </a:rPr>
                        <a:t>Prepare ToR</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just">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just">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dirty="0">
                          <a:effectLst/>
                        </a:rPr>
                        <a:t>√</a:t>
                      </a:r>
                      <a:endParaRPr lang="en-IN" sz="1200" b="1" dirty="0">
                        <a:effectLst/>
                      </a:endParaRPr>
                    </a:p>
                    <a:p>
                      <a:pPr marR="355600" algn="just">
                        <a:spcAft>
                          <a:spcPts val="0"/>
                        </a:spcAft>
                      </a:pPr>
                      <a:r>
                        <a:rPr lang="en-IN" sz="1400" b="1" dirty="0">
                          <a:effectLst/>
                        </a:rPr>
                        <a:t> </a:t>
                      </a:r>
                      <a:endParaRPr lang="en-IN" sz="1200" b="1" dirty="0">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just">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just">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just">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r>
              <a:tr h="420173">
                <a:tc>
                  <a:txBody>
                    <a:bodyPr/>
                    <a:lstStyle/>
                    <a:p>
                      <a:pPr algn="just">
                        <a:spcAft>
                          <a:spcPts val="0"/>
                        </a:spcAft>
                      </a:pPr>
                      <a:r>
                        <a:rPr lang="en-IN" sz="1400" b="1">
                          <a:effectLst/>
                        </a:rPr>
                        <a:t>Prepare Cost Estimate</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r>
              <a:tr h="420173">
                <a:tc>
                  <a:txBody>
                    <a:bodyPr/>
                    <a:lstStyle/>
                    <a:p>
                      <a:pPr algn="just">
                        <a:spcAft>
                          <a:spcPts val="0"/>
                        </a:spcAft>
                      </a:pPr>
                      <a:r>
                        <a:rPr lang="en-IN" sz="1400" b="1">
                          <a:effectLst/>
                        </a:rPr>
                        <a:t>Advertise for EOIs (2 weeks)</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dirty="0">
                          <a:effectLst/>
                        </a:rPr>
                        <a:t>X</a:t>
                      </a:r>
                      <a:endParaRPr lang="en-IN" sz="1200" b="1" dirty="0">
                        <a:effectLst/>
                        <a:latin typeface="Times New Roman"/>
                        <a:ea typeface="Times New Roman"/>
                        <a:cs typeface="Times New Roman"/>
                      </a:endParaRPr>
                    </a:p>
                  </a:txBody>
                  <a:tcPr marL="67901" marR="67901" marT="0" marB="0"/>
                </a:tc>
              </a:tr>
              <a:tr h="420173">
                <a:tc>
                  <a:txBody>
                    <a:bodyPr/>
                    <a:lstStyle/>
                    <a:p>
                      <a:pPr algn="just">
                        <a:spcAft>
                          <a:spcPts val="0"/>
                        </a:spcAft>
                      </a:pPr>
                      <a:r>
                        <a:rPr lang="en-IN" sz="1400" b="1">
                          <a:effectLst/>
                        </a:rPr>
                        <a:t>Prepare Shortlist of top 6 firms</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635" algn="just">
                        <a:spcAft>
                          <a:spcPts val="0"/>
                        </a:spcAft>
                      </a:pPr>
                      <a:r>
                        <a:rPr lang="en-IN" sz="1400" b="1">
                          <a:effectLst/>
                        </a:rPr>
                        <a:t>Best Firm Shortlisted</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X</a:t>
                      </a:r>
                      <a:endParaRPr lang="en-IN" sz="1200" b="1">
                        <a:effectLst/>
                        <a:latin typeface="Times New Roman"/>
                        <a:ea typeface="Times New Roman"/>
                        <a:cs typeface="Times New Roman"/>
                      </a:endParaRPr>
                    </a:p>
                  </a:txBody>
                  <a:tcPr marL="67901" marR="67901" marT="0" marB="0"/>
                </a:tc>
              </a:tr>
              <a:tr h="420173">
                <a:tc>
                  <a:txBody>
                    <a:bodyPr/>
                    <a:lstStyle/>
                    <a:p>
                      <a:pPr algn="just">
                        <a:spcAft>
                          <a:spcPts val="0"/>
                        </a:spcAft>
                      </a:pPr>
                      <a:r>
                        <a:rPr lang="en-IN" sz="1400" b="1">
                          <a:effectLst/>
                        </a:rPr>
                        <a:t>Prepare and Issue RFP to 6 firms ( 4 weeks)</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dirty="0">
                          <a:effectLst/>
                        </a:rPr>
                        <a:t>√</a:t>
                      </a:r>
                      <a:endParaRPr lang="en-IN" sz="1200" b="1" dirty="0">
                        <a:effectLst/>
                      </a:endParaRPr>
                    </a:p>
                    <a:p>
                      <a:pPr marR="355600" algn="r">
                        <a:spcAft>
                          <a:spcPts val="0"/>
                        </a:spcAft>
                      </a:pPr>
                      <a:r>
                        <a:rPr lang="en-IN" sz="1400" b="1" dirty="0">
                          <a:effectLst/>
                        </a:rPr>
                        <a:t> </a:t>
                      </a:r>
                      <a:endParaRPr lang="en-IN" sz="1200" b="1" dirty="0">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6830">
                        <a:spcAft>
                          <a:spcPts val="0"/>
                        </a:spcAft>
                      </a:pPr>
                      <a:r>
                        <a:rPr lang="en-IN" sz="1400" b="1">
                          <a:effectLst/>
                        </a:rPr>
                        <a:t>Issued to 1 firm</a:t>
                      </a:r>
                      <a:endParaRPr lang="en-IN" sz="1200" b="1">
                        <a:effectLst/>
                        <a:latin typeface="Times New Roman"/>
                        <a:ea typeface="Times New Roman"/>
                        <a:cs typeface="Times New Roman"/>
                      </a:endParaRPr>
                    </a:p>
                  </a:txBody>
                  <a:tcPr marL="67901" marR="67901" marT="0" marB="0"/>
                </a:tc>
                <a:tc>
                  <a:txBody>
                    <a:bodyPr/>
                    <a:lstStyle/>
                    <a:p>
                      <a:pPr marR="36830">
                        <a:spcAft>
                          <a:spcPts val="0"/>
                        </a:spcAft>
                      </a:pPr>
                      <a:r>
                        <a:rPr lang="en-IN" sz="1400" b="1">
                          <a:effectLst/>
                        </a:rPr>
                        <a:t>Issued to SS</a:t>
                      </a:r>
                      <a:endParaRPr lang="en-IN" sz="1200" b="1">
                        <a:effectLst/>
                        <a:latin typeface="Times New Roman"/>
                        <a:ea typeface="Times New Roman"/>
                        <a:cs typeface="Times New Roman"/>
                      </a:endParaRPr>
                    </a:p>
                  </a:txBody>
                  <a:tcPr marL="67901" marR="67901" marT="0" marB="0"/>
                </a:tc>
              </a:tr>
              <a:tr h="420173">
                <a:tc>
                  <a:txBody>
                    <a:bodyPr/>
                    <a:lstStyle/>
                    <a:p>
                      <a:pPr algn="just">
                        <a:spcAft>
                          <a:spcPts val="0"/>
                        </a:spcAft>
                      </a:pPr>
                      <a:r>
                        <a:rPr lang="en-IN" sz="1400" b="1">
                          <a:effectLst/>
                        </a:rPr>
                        <a:t>Technical evaluation and rejection below pass mark</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6830" algn="just">
                        <a:spcAft>
                          <a:spcPts val="0"/>
                        </a:spcAft>
                      </a:pPr>
                      <a:r>
                        <a:rPr lang="en-IN" sz="1400" b="1">
                          <a:effectLst/>
                        </a:rPr>
                        <a:t>X</a:t>
                      </a:r>
                      <a:endParaRPr lang="en-IN" sz="1200" b="1">
                        <a:effectLst/>
                        <a:latin typeface="Times New Roman"/>
                        <a:ea typeface="Times New Roman"/>
                        <a:cs typeface="Times New Roman"/>
                      </a:endParaRPr>
                    </a:p>
                  </a:txBody>
                  <a:tcPr marL="67901" marR="67901" marT="0" marB="0"/>
                </a:tc>
                <a:tc>
                  <a:txBody>
                    <a:bodyPr/>
                    <a:lstStyle/>
                    <a:p>
                      <a:pPr marR="36830" algn="just">
                        <a:spcAft>
                          <a:spcPts val="0"/>
                        </a:spcAft>
                      </a:pPr>
                      <a:r>
                        <a:rPr lang="en-IN" sz="1400" b="1">
                          <a:effectLst/>
                        </a:rPr>
                        <a:t>X</a:t>
                      </a:r>
                      <a:endParaRPr lang="en-IN" sz="1200" b="1">
                        <a:effectLst/>
                        <a:latin typeface="Times New Roman"/>
                        <a:ea typeface="Times New Roman"/>
                        <a:cs typeface="Times New Roman"/>
                      </a:endParaRPr>
                    </a:p>
                  </a:txBody>
                  <a:tcPr marL="67901" marR="67901" marT="0" marB="0"/>
                </a:tc>
              </a:tr>
              <a:tr h="630260">
                <a:tc>
                  <a:txBody>
                    <a:bodyPr/>
                    <a:lstStyle/>
                    <a:p>
                      <a:pPr algn="just">
                        <a:spcAft>
                          <a:spcPts val="0"/>
                        </a:spcAft>
                      </a:pPr>
                      <a:r>
                        <a:rPr lang="en-IN" sz="1400" b="1">
                          <a:effectLst/>
                        </a:rPr>
                        <a:t>Commercial Evaluation and combined scores</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9525" algn="just">
                        <a:spcAft>
                          <a:spcPts val="0"/>
                        </a:spcAft>
                      </a:pPr>
                      <a:r>
                        <a:rPr lang="en-IN" sz="1400" b="1" dirty="0" smtClean="0">
                          <a:effectLst/>
                        </a:rPr>
                        <a:t>T1 </a:t>
                      </a:r>
                      <a:r>
                        <a:rPr lang="en-IN" sz="1400" b="1" dirty="0">
                          <a:effectLst/>
                        </a:rPr>
                        <a:t>if within budget</a:t>
                      </a:r>
                      <a:endParaRPr lang="en-IN" sz="1200" b="1" dirty="0">
                        <a:effectLst/>
                        <a:latin typeface="Times New Roman"/>
                        <a:ea typeface="Times New Roman"/>
                        <a:cs typeface="Times New Roman"/>
                      </a:endParaRPr>
                    </a:p>
                  </a:txBody>
                  <a:tcPr marL="67901" marR="67901" marT="0" marB="0"/>
                </a:tc>
                <a:tc>
                  <a:txBody>
                    <a:bodyPr/>
                    <a:lstStyle/>
                    <a:p>
                      <a:pPr algn="just">
                        <a:spcAft>
                          <a:spcPts val="0"/>
                        </a:spcAft>
                      </a:pPr>
                      <a:r>
                        <a:rPr lang="en-IN" sz="1400" b="1">
                          <a:effectLst/>
                        </a:rPr>
                        <a:t>L1 of tech qualified selected</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X</a:t>
                      </a:r>
                      <a:endParaRPr lang="en-IN" sz="1200" b="1">
                        <a:effectLst/>
                        <a:latin typeface="Times New Roman"/>
                        <a:ea typeface="Times New Roman"/>
                        <a:cs typeface="Times New Roman"/>
                      </a:endParaRPr>
                    </a:p>
                  </a:txBody>
                  <a:tcPr marL="67901" marR="67901" marT="0" marB="0"/>
                </a:tc>
                <a:tc>
                  <a:txBody>
                    <a:bodyPr/>
                    <a:lstStyle/>
                    <a:p>
                      <a:pPr marR="36830" algn="just">
                        <a:spcAft>
                          <a:spcPts val="0"/>
                        </a:spcAft>
                      </a:pPr>
                      <a:r>
                        <a:rPr lang="en-IN" sz="1400" b="1">
                          <a:effectLst/>
                        </a:rPr>
                        <a:t>X</a:t>
                      </a:r>
                      <a:endParaRPr lang="en-IN" sz="1200" b="1">
                        <a:effectLst/>
                        <a:latin typeface="Times New Roman"/>
                        <a:ea typeface="Times New Roman"/>
                        <a:cs typeface="Times New Roman"/>
                      </a:endParaRPr>
                    </a:p>
                  </a:txBody>
                  <a:tcPr marL="67901" marR="67901" marT="0" marB="0"/>
                </a:tc>
                <a:tc>
                  <a:txBody>
                    <a:bodyPr/>
                    <a:lstStyle/>
                    <a:p>
                      <a:pPr marR="36830" algn="just">
                        <a:spcAft>
                          <a:spcPts val="0"/>
                        </a:spcAft>
                      </a:pPr>
                      <a:r>
                        <a:rPr lang="en-IN" sz="1400" b="1">
                          <a:effectLst/>
                        </a:rPr>
                        <a:t>X</a:t>
                      </a:r>
                      <a:endParaRPr lang="en-IN" sz="1200" b="1">
                        <a:effectLst/>
                        <a:latin typeface="Times New Roman"/>
                        <a:ea typeface="Times New Roman"/>
                        <a:cs typeface="Times New Roman"/>
                      </a:endParaRPr>
                    </a:p>
                  </a:txBody>
                  <a:tcPr marL="67901" marR="67901" marT="0" marB="0"/>
                </a:tc>
              </a:tr>
              <a:tr h="420173">
                <a:tc>
                  <a:txBody>
                    <a:bodyPr/>
                    <a:lstStyle/>
                    <a:p>
                      <a:pPr algn="just">
                        <a:spcAft>
                          <a:spcPts val="0"/>
                        </a:spcAft>
                      </a:pPr>
                      <a:r>
                        <a:rPr lang="en-IN" sz="1400" b="1">
                          <a:effectLst/>
                        </a:rPr>
                        <a:t>Cost &amp; Units Negotiated for Award</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X</a:t>
                      </a:r>
                      <a:endParaRPr lang="en-IN" sz="1200" b="1">
                        <a:effectLst/>
                        <a:latin typeface="Times New Roman"/>
                        <a:ea typeface="Times New Roman"/>
                        <a:cs typeface="Times New Roman"/>
                      </a:endParaRPr>
                    </a:p>
                  </a:txBody>
                  <a:tcPr marL="67901" marR="67901" marT="0" marB="0"/>
                </a:tc>
                <a:tc>
                  <a:txBody>
                    <a:bodyPr/>
                    <a:lstStyle/>
                    <a:p>
                      <a:pPr marR="9525" algn="just">
                        <a:spcAft>
                          <a:spcPts val="0"/>
                        </a:spcAft>
                      </a:pPr>
                      <a:r>
                        <a:rPr lang="en-IN" sz="1400" b="1" dirty="0">
                          <a:effectLst/>
                        </a:rPr>
                        <a:t>X</a:t>
                      </a:r>
                      <a:endParaRPr lang="en-IN" sz="1200" b="1" dirty="0">
                        <a:effectLst/>
                        <a:latin typeface="Times New Roman"/>
                        <a:ea typeface="Times New Roman"/>
                        <a:cs typeface="Times New Roman"/>
                      </a:endParaRPr>
                    </a:p>
                  </a:txBody>
                  <a:tcPr marL="67901" marR="67901" marT="0" marB="0"/>
                </a:tc>
                <a:tc>
                  <a:txBody>
                    <a:bodyPr/>
                    <a:lstStyle/>
                    <a:p>
                      <a:pPr algn="just">
                        <a:spcAft>
                          <a:spcPts val="0"/>
                        </a:spcAft>
                      </a:pPr>
                      <a:r>
                        <a:rPr lang="en-IN" sz="1400" b="1">
                          <a:effectLst/>
                        </a:rPr>
                        <a:t>X</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55600" algn="r">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6830" algn="just">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a:effectLst/>
                        </a:rPr>
                        <a:t>√</a:t>
                      </a:r>
                      <a:endParaRPr lang="en-IN" sz="1200" b="1">
                        <a:effectLst/>
                      </a:endParaRPr>
                    </a:p>
                    <a:p>
                      <a:pPr marR="36830" algn="just">
                        <a:spcAft>
                          <a:spcPts val="0"/>
                        </a:spcAft>
                      </a:pPr>
                      <a:r>
                        <a:rPr lang="en-IN" sz="1400" b="1">
                          <a:effectLst/>
                        </a:rPr>
                        <a:t> </a:t>
                      </a:r>
                      <a:endParaRPr lang="en-IN" sz="1200" b="1">
                        <a:effectLst/>
                        <a:latin typeface="Times New Roman"/>
                        <a:ea typeface="Times New Roman"/>
                        <a:cs typeface="Times New Roman"/>
                      </a:endParaRPr>
                    </a:p>
                  </a:txBody>
                  <a:tcPr marL="67901" marR="67901" marT="0" marB="0"/>
                </a:tc>
              </a:tr>
              <a:tr h="420173">
                <a:tc>
                  <a:txBody>
                    <a:bodyPr/>
                    <a:lstStyle/>
                    <a:p>
                      <a:pPr algn="just">
                        <a:spcAft>
                          <a:spcPts val="0"/>
                        </a:spcAft>
                      </a:pPr>
                      <a:r>
                        <a:rPr lang="en-IN" sz="1400" b="1" kern="1200">
                          <a:effectLst/>
                        </a:rPr>
                        <a:t>Contract Negotiations (Tech &amp; Tax)</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kern="1200">
                          <a:effectLst/>
                        </a:rPr>
                        <a:t>√</a:t>
                      </a:r>
                      <a:endParaRPr lang="en-IN" sz="1200" b="1">
                        <a:effectLst/>
                        <a:latin typeface="Times New Roman"/>
                        <a:ea typeface="Times New Roman"/>
                        <a:cs typeface="Times New Roman"/>
                      </a:endParaRPr>
                    </a:p>
                  </a:txBody>
                  <a:tcPr marL="67901" marR="67901" marT="0" marB="0"/>
                </a:tc>
                <a:tc>
                  <a:txBody>
                    <a:bodyPr/>
                    <a:lstStyle/>
                    <a:p>
                      <a:pPr marR="9525" algn="just">
                        <a:spcAft>
                          <a:spcPts val="0"/>
                        </a:spcAft>
                      </a:pPr>
                      <a:r>
                        <a:rPr lang="en-IN" sz="1400" b="1" kern="1200">
                          <a:effectLst/>
                        </a:rPr>
                        <a:t>√</a:t>
                      </a:r>
                      <a:endParaRPr lang="en-IN" sz="1200" b="1">
                        <a:effectLst/>
                        <a:latin typeface="Times New Roman"/>
                        <a:ea typeface="Times New Roman"/>
                        <a:cs typeface="Times New Roman"/>
                      </a:endParaRPr>
                    </a:p>
                  </a:txBody>
                  <a:tcPr marL="67901" marR="67901" marT="0" marB="0"/>
                </a:tc>
                <a:tc>
                  <a:txBody>
                    <a:bodyPr/>
                    <a:lstStyle/>
                    <a:p>
                      <a:pPr algn="just">
                        <a:spcAft>
                          <a:spcPts val="0"/>
                        </a:spcAft>
                      </a:pPr>
                      <a:r>
                        <a:rPr lang="en-IN" sz="1400" b="1" kern="1200">
                          <a:effectLst/>
                        </a:rPr>
                        <a:t>√</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kern="1200">
                          <a:effectLst/>
                        </a:rPr>
                        <a:t>√</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kern="1200">
                          <a:effectLst/>
                        </a:rPr>
                        <a:t>√</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kern="1200">
                          <a:effectLst/>
                        </a:rPr>
                        <a:t>√</a:t>
                      </a:r>
                      <a:endParaRPr lang="en-IN" sz="1200" b="1">
                        <a:effectLst/>
                        <a:latin typeface="Times New Roman"/>
                        <a:ea typeface="Times New Roman"/>
                        <a:cs typeface="Times New Roman"/>
                      </a:endParaRPr>
                    </a:p>
                  </a:txBody>
                  <a:tcPr marL="67901" marR="67901" marT="0" marB="0"/>
                </a:tc>
              </a:tr>
              <a:tr h="210087">
                <a:tc>
                  <a:txBody>
                    <a:bodyPr/>
                    <a:lstStyle/>
                    <a:p>
                      <a:pPr algn="just">
                        <a:spcAft>
                          <a:spcPts val="0"/>
                        </a:spcAft>
                      </a:pPr>
                      <a:r>
                        <a:rPr lang="en-IN" sz="1400" b="1" kern="1200">
                          <a:effectLst/>
                        </a:rPr>
                        <a:t>Award of Contract </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kern="1200">
                          <a:effectLst/>
                        </a:rPr>
                        <a:t>√</a:t>
                      </a:r>
                      <a:endParaRPr lang="en-IN" sz="1200" b="1">
                        <a:effectLst/>
                        <a:latin typeface="Times New Roman"/>
                        <a:ea typeface="Times New Roman"/>
                        <a:cs typeface="Times New Roman"/>
                      </a:endParaRPr>
                    </a:p>
                  </a:txBody>
                  <a:tcPr marL="67901" marR="67901" marT="0" marB="0"/>
                </a:tc>
                <a:tc>
                  <a:txBody>
                    <a:bodyPr/>
                    <a:lstStyle/>
                    <a:p>
                      <a:pPr marR="9525" algn="just">
                        <a:spcAft>
                          <a:spcPts val="0"/>
                        </a:spcAft>
                      </a:pPr>
                      <a:r>
                        <a:rPr lang="en-IN" sz="1400" b="1" kern="1200">
                          <a:effectLst/>
                        </a:rPr>
                        <a:t>√</a:t>
                      </a:r>
                      <a:endParaRPr lang="en-IN" sz="1200" b="1">
                        <a:effectLst/>
                        <a:latin typeface="Times New Roman"/>
                        <a:ea typeface="Times New Roman"/>
                        <a:cs typeface="Times New Roman"/>
                      </a:endParaRPr>
                    </a:p>
                  </a:txBody>
                  <a:tcPr marL="67901" marR="67901" marT="0" marB="0"/>
                </a:tc>
                <a:tc>
                  <a:txBody>
                    <a:bodyPr/>
                    <a:lstStyle/>
                    <a:p>
                      <a:pPr algn="just">
                        <a:spcAft>
                          <a:spcPts val="0"/>
                        </a:spcAft>
                      </a:pPr>
                      <a:r>
                        <a:rPr lang="en-IN" sz="1400" b="1" kern="1200">
                          <a:effectLst/>
                        </a:rPr>
                        <a:t>√</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kern="1200">
                          <a:effectLst/>
                        </a:rPr>
                        <a:t>√</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kern="1200">
                          <a:effectLst/>
                        </a:rPr>
                        <a:t>√</a:t>
                      </a:r>
                      <a:endParaRPr lang="en-IN" sz="1200" b="1">
                        <a:effectLst/>
                        <a:latin typeface="Times New Roman"/>
                        <a:ea typeface="Times New Roman"/>
                        <a:cs typeface="Times New Roman"/>
                      </a:endParaRPr>
                    </a:p>
                  </a:txBody>
                  <a:tcPr marL="67901" marR="67901" marT="0" marB="0"/>
                </a:tc>
                <a:tc>
                  <a:txBody>
                    <a:bodyPr/>
                    <a:lstStyle/>
                    <a:p>
                      <a:pPr marR="355600" algn="r">
                        <a:spcAft>
                          <a:spcPts val="0"/>
                        </a:spcAft>
                      </a:pPr>
                      <a:r>
                        <a:rPr lang="en-IN" sz="1400" b="1" kern="1200" dirty="0">
                          <a:effectLst/>
                        </a:rPr>
                        <a:t>√</a:t>
                      </a:r>
                      <a:endParaRPr lang="en-IN" sz="1200" b="1" dirty="0">
                        <a:effectLst/>
                        <a:latin typeface="Times New Roman"/>
                        <a:ea typeface="Times New Roman"/>
                        <a:cs typeface="Times New Roman"/>
                      </a:endParaRPr>
                    </a:p>
                  </a:txBody>
                  <a:tcPr marL="67901" marR="67901" marT="0" marB="0"/>
                </a:tc>
              </a:tr>
            </a:tbl>
          </a:graphicData>
        </a:graphic>
      </p:graphicFrame>
      <p:sp>
        <p:nvSpPr>
          <p:cNvPr id="5" name="Rectangle 1"/>
          <p:cNvSpPr>
            <a:spLocks noChangeArrowheads="1"/>
          </p:cNvSpPr>
          <p:nvPr/>
        </p:nvSpPr>
        <p:spPr bwMode="auto">
          <a:xfrm>
            <a:off x="1600200" y="381000"/>
            <a:ext cx="59436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C00000"/>
                </a:solidFill>
                <a:effectLst/>
                <a:latin typeface="Calibri" pitchFamily="34" charset="0"/>
                <a:ea typeface="Times New Roman" pitchFamily="18" charset="0"/>
                <a:cs typeface="Calibri" pitchFamily="34" charset="0"/>
              </a:rPr>
              <a:t>Consultant Selection Process under Various Methods- A Comparison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5485031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423672"/>
          </a:xfrm>
        </p:spPr>
        <p:txBody>
          <a:bodyPr>
            <a:normAutofit fontScale="90000"/>
          </a:bodyPr>
          <a:lstStyle/>
          <a:p>
            <a:r>
              <a:rPr lang="en-IN" sz="2800" b="1" dirty="0" smtClean="0"/>
              <a:t>Engagement of Individual Consultants</a:t>
            </a:r>
            <a:endParaRPr lang="en-US" sz="2800" dirty="0"/>
          </a:p>
        </p:txBody>
      </p:sp>
      <p:sp>
        <p:nvSpPr>
          <p:cNvPr id="5" name="Rectangle 4"/>
          <p:cNvSpPr/>
          <p:nvPr/>
        </p:nvSpPr>
        <p:spPr>
          <a:xfrm>
            <a:off x="990600" y="1066800"/>
            <a:ext cx="7315200" cy="6801862"/>
          </a:xfrm>
          <a:prstGeom prst="rect">
            <a:avLst/>
          </a:prstGeom>
        </p:spPr>
        <p:txBody>
          <a:bodyPr wrap="square">
            <a:spAutoFit/>
          </a:bodyPr>
          <a:lstStyle/>
          <a:p>
            <a:r>
              <a:rPr lang="en-IN" sz="2000" b="1" dirty="0" smtClean="0"/>
              <a:t>To be adopted when: </a:t>
            </a:r>
          </a:p>
          <a:p>
            <a:pPr marL="342900" indent="-342900">
              <a:buAutoNum type="alphaLcParenBoth"/>
            </a:pPr>
            <a:r>
              <a:rPr lang="en-IN" sz="2000" b="1" dirty="0" smtClean="0">
                <a:solidFill>
                  <a:srgbClr val="C00000"/>
                </a:solidFill>
              </a:rPr>
              <a:t>a team of experts is not required, </a:t>
            </a:r>
          </a:p>
          <a:p>
            <a:pPr marL="342900" indent="-342900">
              <a:buAutoNum type="alphaLcParenBoth"/>
            </a:pPr>
            <a:endParaRPr lang="en-IN" sz="2000" b="1" dirty="0" smtClean="0">
              <a:solidFill>
                <a:srgbClr val="C00000"/>
              </a:solidFill>
            </a:endParaRPr>
          </a:p>
          <a:p>
            <a:pPr marL="342900" indent="-342900">
              <a:buAutoNum type="alphaLcParenBoth"/>
            </a:pPr>
            <a:r>
              <a:rPr lang="en-IN" sz="2000" b="1" dirty="0" smtClean="0">
                <a:solidFill>
                  <a:srgbClr val="C00000"/>
                </a:solidFill>
              </a:rPr>
              <a:t>no additional outside (home office) professional support is required,</a:t>
            </a:r>
          </a:p>
          <a:p>
            <a:pPr marL="342900" indent="-342900">
              <a:buAutoNum type="alphaLcParenBoth"/>
            </a:pPr>
            <a:endParaRPr lang="en-IN" sz="2000" b="1" dirty="0" smtClean="0">
              <a:solidFill>
                <a:srgbClr val="C00000"/>
              </a:solidFill>
            </a:endParaRPr>
          </a:p>
          <a:p>
            <a:pPr marL="342900" indent="-342900">
              <a:buAutoNum type="alphaLcParenBoth"/>
            </a:pPr>
            <a:r>
              <a:rPr lang="en-IN" sz="2000" b="1" dirty="0" smtClean="0">
                <a:solidFill>
                  <a:srgbClr val="C00000"/>
                </a:solidFill>
              </a:rPr>
              <a:t>the experience and qualifications of the individual are the paramount requirement. </a:t>
            </a:r>
          </a:p>
          <a:p>
            <a:endParaRPr lang="en-IN" sz="2000" b="1" dirty="0" smtClean="0">
              <a:solidFill>
                <a:srgbClr val="C00000"/>
              </a:solidFill>
            </a:endParaRPr>
          </a:p>
          <a:p>
            <a:pPr marL="342900" indent="-342900"/>
            <a:r>
              <a:rPr lang="en-US" sz="2000" b="1" dirty="0" smtClean="0">
                <a:solidFill>
                  <a:srgbClr val="4A32F8"/>
                </a:solidFill>
              </a:rPr>
              <a:t>Other considerations:</a:t>
            </a:r>
          </a:p>
          <a:p>
            <a:pPr marL="342900" indent="-342900"/>
            <a:endParaRPr lang="en-US" sz="2000" b="1" dirty="0" smtClean="0">
              <a:solidFill>
                <a:srgbClr val="C00000"/>
              </a:solidFill>
            </a:endParaRPr>
          </a:p>
          <a:p>
            <a:pPr marL="342900" indent="-342900" algn="just"/>
            <a:r>
              <a:rPr lang="en-US" sz="2000" b="1" dirty="0" smtClean="0">
                <a:solidFill>
                  <a:srgbClr val="C00000"/>
                </a:solidFill>
              </a:rPr>
              <a:t>	</a:t>
            </a:r>
            <a:r>
              <a:rPr lang="en-US" sz="2000" b="1" dirty="0" err="1" smtClean="0"/>
              <a:t>EoI</a:t>
            </a:r>
            <a:r>
              <a:rPr lang="en-US" sz="2000" b="1" dirty="0" smtClean="0"/>
              <a:t> May not be required for small value consultancy  (Below USD 50000)</a:t>
            </a:r>
          </a:p>
          <a:p>
            <a:pPr marL="342900" indent="-342900" algn="just"/>
            <a:endParaRPr lang="en-US" sz="2000" b="1" dirty="0" smtClean="0">
              <a:solidFill>
                <a:srgbClr val="C00000"/>
              </a:solidFill>
            </a:endParaRPr>
          </a:p>
          <a:p>
            <a:pPr marL="342900" indent="-342900" algn="just"/>
            <a:r>
              <a:rPr lang="en-IN" sz="2000" b="1" dirty="0" smtClean="0"/>
              <a:t>	All invitations for </a:t>
            </a:r>
            <a:r>
              <a:rPr lang="en-IN" sz="2000" b="1" dirty="0" err="1" smtClean="0"/>
              <a:t>EoIs</a:t>
            </a:r>
            <a:r>
              <a:rPr lang="en-IN" sz="2000" b="1" dirty="0" smtClean="0"/>
              <a:t> should specify selection criteria that are solely based on experience and qualifications.</a:t>
            </a:r>
          </a:p>
          <a:p>
            <a:pPr marL="342900" indent="-342900" algn="just"/>
            <a:r>
              <a:rPr lang="en-IN" sz="2000" b="1" dirty="0" smtClean="0"/>
              <a:t>	</a:t>
            </a:r>
            <a:endParaRPr lang="en-US" sz="2000" b="1" dirty="0" smtClean="0">
              <a:solidFill>
                <a:srgbClr val="C00000"/>
              </a:solidFill>
            </a:endParaRPr>
          </a:p>
          <a:p>
            <a:pPr marL="342900" indent="-342900"/>
            <a:endParaRPr lang="en-US" sz="2000" b="1" dirty="0" smtClean="0">
              <a:solidFill>
                <a:srgbClr val="C00000"/>
              </a:solidFill>
            </a:endParaRPr>
          </a:p>
          <a:p>
            <a:pPr marL="342900" indent="-342900"/>
            <a:endParaRPr lang="en-US" sz="2000" b="1" dirty="0" smtClean="0">
              <a:solidFill>
                <a:srgbClr val="C00000"/>
              </a:solidFill>
            </a:endParaRPr>
          </a:p>
          <a:p>
            <a:pPr marL="342900" indent="-342900"/>
            <a:endParaRPr lang="en-US" sz="2000" b="1" dirty="0" smtClean="0">
              <a:solidFill>
                <a:srgbClr val="C00000"/>
              </a:solidFill>
            </a:endParaRPr>
          </a:p>
          <a:p>
            <a:pPr marL="342900" indent="-342900"/>
            <a:endParaRPr lang="en-US" sz="2000" b="1" dirty="0" smtClean="0">
              <a:solidFill>
                <a:srgbClr val="C00000"/>
              </a:solidFill>
            </a:endParaRPr>
          </a:p>
          <a:p>
            <a:pPr marL="342900" indent="-342900"/>
            <a:endParaRPr lang="en-IN" sz="2000" b="1" dirty="0" smtClean="0">
              <a:solidFill>
                <a:srgbClr val="C00000"/>
              </a:solidFill>
            </a:endParaRPr>
          </a:p>
        </p:txBody>
      </p:sp>
    </p:spTree>
    <p:extLst>
      <p:ext uri="{BB962C8B-B14F-4D97-AF65-F5344CB8AC3E}">
        <p14:creationId xmlns="" xmlns:p14="http://schemas.microsoft.com/office/powerpoint/2010/main" val="42293334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423672"/>
          </a:xfrm>
        </p:spPr>
        <p:txBody>
          <a:bodyPr>
            <a:normAutofit fontScale="90000"/>
          </a:bodyPr>
          <a:lstStyle/>
          <a:p>
            <a:r>
              <a:rPr lang="en-IN" sz="2800" b="1" dirty="0" smtClean="0"/>
              <a:t>Engagement of Individual Consultants     </a:t>
            </a:r>
            <a:r>
              <a:rPr lang="en-IN" sz="2000" b="1" dirty="0" err="1" smtClean="0"/>
              <a:t>contd</a:t>
            </a:r>
            <a:r>
              <a:rPr lang="en-IN" sz="2000" b="1" dirty="0" smtClean="0"/>
              <a:t>…</a:t>
            </a:r>
            <a:endParaRPr lang="en-US" sz="2800" dirty="0"/>
          </a:p>
        </p:txBody>
      </p:sp>
      <p:sp>
        <p:nvSpPr>
          <p:cNvPr id="5" name="Rectangle 4"/>
          <p:cNvSpPr/>
          <p:nvPr/>
        </p:nvSpPr>
        <p:spPr>
          <a:xfrm>
            <a:off x="990600" y="1066800"/>
            <a:ext cx="7696200" cy="5909310"/>
          </a:xfrm>
          <a:prstGeom prst="rect">
            <a:avLst/>
          </a:prstGeom>
        </p:spPr>
        <p:txBody>
          <a:bodyPr wrap="square">
            <a:spAutoFit/>
          </a:bodyPr>
          <a:lstStyle/>
          <a:p>
            <a:pPr marL="342900" indent="-342900" algn="just">
              <a:buFont typeface="Arial" pitchFamily="34" charset="0"/>
              <a:buChar char="•"/>
            </a:pPr>
            <a:r>
              <a:rPr lang="en-IN" b="1" dirty="0"/>
              <a:t>Individual consultants are selected on the basis of their </a:t>
            </a:r>
            <a:r>
              <a:rPr lang="en-IN" b="1" dirty="0" smtClean="0"/>
              <a:t>relevant experience</a:t>
            </a:r>
            <a:r>
              <a:rPr lang="en-IN" b="1" dirty="0"/>
              <a:t>, qualifications, and capability to carry out the assignment</a:t>
            </a:r>
            <a:r>
              <a:rPr lang="en-IN" b="1" dirty="0" smtClean="0"/>
              <a:t>.</a:t>
            </a:r>
          </a:p>
          <a:p>
            <a:pPr marL="342900" indent="-342900" algn="just">
              <a:buFont typeface="Arial" pitchFamily="34" charset="0"/>
              <a:buChar char="•"/>
            </a:pPr>
            <a:endParaRPr lang="en-IN" b="1" dirty="0"/>
          </a:p>
          <a:p>
            <a:pPr marL="342900" indent="-342900" algn="just">
              <a:buFont typeface="Arial" pitchFamily="34" charset="0"/>
              <a:buChar char="•"/>
            </a:pPr>
            <a:r>
              <a:rPr lang="en-IN" b="1" dirty="0" smtClean="0"/>
              <a:t>The </a:t>
            </a:r>
            <a:r>
              <a:rPr lang="en-IN" b="1" dirty="0"/>
              <a:t>selection shall be carried out through the comparison of the relevant overall capacity of at least three qualified </a:t>
            </a:r>
            <a:r>
              <a:rPr lang="en-IN" b="1" dirty="0" smtClean="0"/>
              <a:t>candidates.</a:t>
            </a:r>
          </a:p>
          <a:p>
            <a:pPr marL="342900" indent="-342900" algn="just">
              <a:buFont typeface="Arial" pitchFamily="34" charset="0"/>
              <a:buChar char="•"/>
            </a:pPr>
            <a:endParaRPr lang="en-IN" b="1" dirty="0" smtClean="0"/>
          </a:p>
          <a:p>
            <a:pPr marL="342900" indent="-342900" algn="just">
              <a:buFont typeface="Arial" pitchFamily="34" charset="0"/>
              <a:buChar char="•"/>
            </a:pPr>
            <a:r>
              <a:rPr lang="en-IN" b="1" dirty="0" smtClean="0"/>
              <a:t>The </a:t>
            </a:r>
            <a:r>
              <a:rPr lang="en-IN" b="1" dirty="0"/>
              <a:t>Borrower shall negotiate a contract with the selected individual consultant, or the firm as the case may be, after reaching agreement on satisfactory terms and conditions of the contract, including reasonable fees and other expenses</a:t>
            </a:r>
            <a:r>
              <a:rPr lang="en-IN" b="1" dirty="0" smtClean="0"/>
              <a:t>.</a:t>
            </a:r>
          </a:p>
          <a:p>
            <a:pPr algn="just"/>
            <a:endParaRPr lang="en-IN" b="1" dirty="0" smtClean="0"/>
          </a:p>
          <a:p>
            <a:pPr algn="just"/>
            <a:r>
              <a:rPr lang="en-IN" b="1" dirty="0">
                <a:solidFill>
                  <a:schemeClr val="tx2"/>
                </a:solidFill>
              </a:rPr>
              <a:t>The selection of individual consultants is normally not subject to prior review</a:t>
            </a:r>
            <a:r>
              <a:rPr lang="en-IN" dirty="0">
                <a:solidFill>
                  <a:srgbClr val="C00000"/>
                </a:solidFill>
              </a:rPr>
              <a:t>. </a:t>
            </a:r>
            <a:endParaRPr lang="en-IN" dirty="0" smtClean="0">
              <a:solidFill>
                <a:srgbClr val="C00000"/>
              </a:solidFill>
            </a:endParaRPr>
          </a:p>
          <a:p>
            <a:pPr algn="just"/>
            <a:endParaRPr lang="en-IN" dirty="0">
              <a:solidFill>
                <a:srgbClr val="C00000"/>
              </a:solidFill>
            </a:endParaRPr>
          </a:p>
          <a:p>
            <a:pPr algn="just"/>
            <a:r>
              <a:rPr lang="en-IN" b="1" dirty="0" smtClean="0"/>
              <a:t>However, NOL </a:t>
            </a:r>
            <a:r>
              <a:rPr lang="en-IN" b="1" dirty="0" err="1"/>
              <a:t>reqd</a:t>
            </a:r>
            <a:r>
              <a:rPr lang="en-IN" b="1" dirty="0"/>
              <a:t> in following conditions</a:t>
            </a:r>
          </a:p>
          <a:p>
            <a:pPr algn="just"/>
            <a:r>
              <a:rPr lang="en-IN" b="1" dirty="0">
                <a:solidFill>
                  <a:srgbClr val="C00000"/>
                </a:solidFill>
              </a:rPr>
              <a:t>(a) In the absence of at least three qualified candidates </a:t>
            </a:r>
          </a:p>
          <a:p>
            <a:pPr algn="just"/>
            <a:r>
              <a:rPr lang="en-IN" b="1" dirty="0">
                <a:solidFill>
                  <a:srgbClr val="C00000"/>
                </a:solidFill>
              </a:rPr>
              <a:t>(b) it </a:t>
            </a:r>
            <a:r>
              <a:rPr lang="en-IN" b="1" dirty="0" smtClean="0">
                <a:solidFill>
                  <a:srgbClr val="C00000"/>
                </a:solidFill>
              </a:rPr>
              <a:t>intends </a:t>
            </a:r>
            <a:r>
              <a:rPr lang="en-IN" b="1" dirty="0">
                <a:solidFill>
                  <a:srgbClr val="C00000"/>
                </a:solidFill>
              </a:rPr>
              <a:t>to invite firms to offer the services of individual consultants </a:t>
            </a:r>
          </a:p>
          <a:p>
            <a:pPr algn="just"/>
            <a:r>
              <a:rPr lang="en-IN" b="1" dirty="0">
                <a:solidFill>
                  <a:srgbClr val="C00000"/>
                </a:solidFill>
              </a:rPr>
              <a:t>(</a:t>
            </a:r>
            <a:r>
              <a:rPr lang="en-IN" b="1" dirty="0" smtClean="0">
                <a:solidFill>
                  <a:srgbClr val="C00000"/>
                </a:solidFill>
              </a:rPr>
              <a:t>c)in </a:t>
            </a:r>
            <a:r>
              <a:rPr lang="en-IN" b="1" dirty="0">
                <a:solidFill>
                  <a:srgbClr val="C00000"/>
                </a:solidFill>
              </a:rPr>
              <a:t>case negotiations with the selected individual fail before proceeding to negotiate with the next best individual, </a:t>
            </a:r>
          </a:p>
          <a:p>
            <a:pPr algn="just"/>
            <a:r>
              <a:rPr lang="en-IN" b="1" dirty="0">
                <a:solidFill>
                  <a:srgbClr val="C00000"/>
                </a:solidFill>
              </a:rPr>
              <a:t>(d) in case of single-source selection</a:t>
            </a:r>
          </a:p>
          <a:p>
            <a:pPr algn="just"/>
            <a:endParaRPr lang="en-IN" b="1" dirty="0"/>
          </a:p>
        </p:txBody>
      </p:sp>
    </p:spTree>
    <p:extLst>
      <p:ext uri="{BB962C8B-B14F-4D97-AF65-F5344CB8AC3E}">
        <p14:creationId xmlns="" xmlns:p14="http://schemas.microsoft.com/office/powerpoint/2010/main" val="3311598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85800"/>
          </a:xfrm>
        </p:spPr>
        <p:txBody>
          <a:bodyPr>
            <a:normAutofit/>
          </a:bodyPr>
          <a:lstStyle/>
          <a:p>
            <a:r>
              <a:rPr lang="en-US" sz="3600" b="1" dirty="0" smtClean="0">
                <a:solidFill>
                  <a:schemeClr val="bg1"/>
                </a:solidFill>
              </a:rPr>
              <a:t>Procurement Cycle</a:t>
            </a:r>
            <a:endParaRPr lang="en-US" sz="3600" b="1" dirty="0">
              <a:solidFill>
                <a:schemeClr val="bg1"/>
              </a:solidFill>
            </a:endParaRPr>
          </a:p>
        </p:txBody>
      </p:sp>
      <p:pic>
        <p:nvPicPr>
          <p:cNvPr id="4" name="Content Placeholder 13" descr="Procurement_Process.jpg"/>
          <p:cNvPicPr/>
          <p:nvPr/>
        </p:nvPicPr>
        <p:blipFill>
          <a:blip r:embed="rId2" cstate="print"/>
          <a:stretch>
            <a:fillRect/>
          </a:stretch>
        </p:blipFill>
        <p:spPr>
          <a:xfrm>
            <a:off x="990600" y="1447800"/>
            <a:ext cx="7315200" cy="472440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90600" y="1066800"/>
            <a:ext cx="7086600" cy="5016758"/>
          </a:xfrm>
          <a:prstGeom prst="rect">
            <a:avLst/>
          </a:prstGeom>
        </p:spPr>
        <p:txBody>
          <a:bodyPr wrap="square">
            <a:spAutoFit/>
          </a:bodyPr>
          <a:lstStyle/>
          <a:p>
            <a:pPr algn="just"/>
            <a:r>
              <a:rPr lang="en-IN" sz="2000" b="1" dirty="0" smtClean="0"/>
              <a:t>Individual consultants may be selected on a single-source basis in following cases:</a:t>
            </a:r>
          </a:p>
          <a:p>
            <a:pPr algn="just"/>
            <a:endParaRPr lang="en-IN" sz="2000" b="1" dirty="0" smtClean="0"/>
          </a:p>
          <a:p>
            <a:pPr algn="just"/>
            <a:r>
              <a:rPr lang="en-IN" sz="2000" b="1" dirty="0" smtClean="0"/>
              <a:t> (a) tasks that are a continuation of previous work that the consultant has carried out and for which the consultant was selected competitively; </a:t>
            </a:r>
          </a:p>
          <a:p>
            <a:pPr algn="just"/>
            <a:endParaRPr lang="en-IN" sz="2000" b="1" dirty="0" smtClean="0"/>
          </a:p>
          <a:p>
            <a:pPr algn="just"/>
            <a:r>
              <a:rPr lang="en-IN" sz="2000" b="1" dirty="0" smtClean="0"/>
              <a:t>(b) assignments with a total expected duration of less than 6 (six) months; </a:t>
            </a:r>
            <a:endParaRPr lang="en-IN" sz="2000" b="1" dirty="0"/>
          </a:p>
          <a:p>
            <a:pPr algn="just"/>
            <a:endParaRPr lang="en-IN" sz="2000" b="1" dirty="0" smtClean="0"/>
          </a:p>
          <a:p>
            <a:pPr algn="just"/>
            <a:r>
              <a:rPr lang="en-IN" sz="2000" b="1" dirty="0" smtClean="0"/>
              <a:t>c) urgent situations; </a:t>
            </a:r>
          </a:p>
          <a:p>
            <a:pPr algn="just"/>
            <a:endParaRPr lang="en-IN" sz="2000" b="1" dirty="0" smtClean="0"/>
          </a:p>
          <a:p>
            <a:pPr algn="just"/>
            <a:r>
              <a:rPr lang="en-IN" sz="2000" b="1" dirty="0" smtClean="0"/>
              <a:t>(d) when the individual is the only consultant qualified for the assignment. </a:t>
            </a:r>
          </a:p>
          <a:p>
            <a:pPr algn="just"/>
            <a:endParaRPr lang="en-IN" sz="2000" b="1" dirty="0" smtClean="0"/>
          </a:p>
          <a:p>
            <a:pPr algn="just"/>
            <a:r>
              <a:rPr lang="en-IN" sz="2000" b="1" dirty="0" smtClean="0">
                <a:solidFill>
                  <a:srgbClr val="C00000"/>
                </a:solidFill>
              </a:rPr>
              <a:t>NOL from World Bank required </a:t>
            </a:r>
            <a:endParaRPr lang="en-US" sz="2000" b="1" dirty="0">
              <a:solidFill>
                <a:srgbClr val="C00000"/>
              </a:solidFill>
            </a:endParaRPr>
          </a:p>
        </p:txBody>
      </p:sp>
      <p:sp>
        <p:nvSpPr>
          <p:cNvPr id="3" name="Title 1"/>
          <p:cNvSpPr>
            <a:spLocks noGrp="1"/>
          </p:cNvSpPr>
          <p:nvPr>
            <p:ph type="title"/>
          </p:nvPr>
        </p:nvSpPr>
        <p:spPr>
          <a:xfrm>
            <a:off x="419100" y="381000"/>
            <a:ext cx="8229600" cy="423672"/>
          </a:xfrm>
        </p:spPr>
        <p:txBody>
          <a:bodyPr>
            <a:normAutofit fontScale="90000"/>
          </a:bodyPr>
          <a:lstStyle/>
          <a:p>
            <a:r>
              <a:rPr lang="en-IN" sz="2800" b="1" dirty="0" smtClean="0"/>
              <a:t>Engagement of Individual Consultants     </a:t>
            </a:r>
            <a:r>
              <a:rPr lang="en-IN" sz="2000" b="1" dirty="0" err="1" smtClean="0"/>
              <a:t>contd</a:t>
            </a:r>
            <a:r>
              <a:rPr lang="en-IN" sz="2000" b="1" dirty="0" smtClean="0"/>
              <a:t>…</a:t>
            </a:r>
            <a:endParaRPr lang="en-US" sz="2800" dirty="0"/>
          </a:p>
        </p:txBody>
      </p:sp>
    </p:spTree>
    <p:extLst>
      <p:ext uri="{BB962C8B-B14F-4D97-AF65-F5344CB8AC3E}">
        <p14:creationId xmlns="" xmlns:p14="http://schemas.microsoft.com/office/powerpoint/2010/main" val="37099569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15962"/>
          </a:xfrm>
        </p:spPr>
        <p:txBody>
          <a:bodyPr>
            <a:normAutofit/>
          </a:bodyPr>
          <a:lstStyle/>
          <a:p>
            <a:r>
              <a:rPr lang="en-IN" sz="2800" b="1" dirty="0" smtClean="0"/>
              <a:t>Prior Reviews</a:t>
            </a:r>
            <a:endParaRPr lang="en-US" sz="2800" dirty="0"/>
          </a:p>
        </p:txBody>
      </p:sp>
      <p:sp>
        <p:nvSpPr>
          <p:cNvPr id="4" name="Rectangle 3"/>
          <p:cNvSpPr/>
          <p:nvPr/>
        </p:nvSpPr>
        <p:spPr>
          <a:xfrm>
            <a:off x="818322" y="838200"/>
            <a:ext cx="8001000" cy="5970865"/>
          </a:xfrm>
          <a:prstGeom prst="rect">
            <a:avLst/>
          </a:prstGeom>
        </p:spPr>
        <p:txBody>
          <a:bodyPr wrap="square">
            <a:spAutoFit/>
          </a:bodyPr>
          <a:lstStyle/>
          <a:p>
            <a:pPr lvl="0" algn="just"/>
            <a:r>
              <a:rPr lang="en-IN" sz="2000" b="1" dirty="0">
                <a:solidFill>
                  <a:srgbClr val="FF0000"/>
                </a:solidFill>
              </a:rPr>
              <a:t>Works: </a:t>
            </a:r>
            <a:endParaRPr lang="en-IN" sz="2000" b="1" dirty="0" smtClean="0">
              <a:solidFill>
                <a:srgbClr val="FF0000"/>
              </a:solidFill>
            </a:endParaRPr>
          </a:p>
          <a:p>
            <a:pPr lvl="0" algn="just"/>
            <a:r>
              <a:rPr lang="en-IN" sz="2000" b="1" dirty="0" smtClean="0"/>
              <a:t>First </a:t>
            </a:r>
            <a:r>
              <a:rPr lang="en-IN" sz="2000" b="1" dirty="0"/>
              <a:t>procurement under the project irrespective of value </a:t>
            </a:r>
            <a:r>
              <a:rPr lang="en-IN" sz="2000" b="1" dirty="0" smtClean="0"/>
              <a:t>and</a:t>
            </a:r>
          </a:p>
          <a:p>
            <a:pPr lvl="0" algn="just"/>
            <a:r>
              <a:rPr lang="en-IN" sz="2000" b="1" dirty="0" smtClean="0"/>
              <a:t> </a:t>
            </a:r>
            <a:r>
              <a:rPr lang="en-IN" sz="2000" b="1" dirty="0"/>
              <a:t>all procurements estimated to cost more than USD 10 million  (INR 650 million</a:t>
            </a:r>
            <a:r>
              <a:rPr lang="en-IN" sz="2000" b="1" dirty="0" smtClean="0"/>
              <a:t>)</a:t>
            </a:r>
            <a:endParaRPr lang="en-IN" sz="2000" b="1" dirty="0"/>
          </a:p>
          <a:p>
            <a:pPr lvl="0" algn="just"/>
            <a:r>
              <a:rPr lang="en-IN" sz="2000" b="1" dirty="0" smtClean="0">
                <a:solidFill>
                  <a:srgbClr val="FF0000"/>
                </a:solidFill>
              </a:rPr>
              <a:t>Goods:</a:t>
            </a:r>
          </a:p>
          <a:p>
            <a:pPr lvl="0" algn="just"/>
            <a:r>
              <a:rPr lang="en-IN" sz="2000" b="1" dirty="0" smtClean="0"/>
              <a:t> </a:t>
            </a:r>
            <a:r>
              <a:rPr lang="en-IN" sz="2000" b="1" dirty="0"/>
              <a:t>First procurement under the project irrespective of value and </a:t>
            </a:r>
            <a:endParaRPr lang="en-IN" sz="2000" b="1" dirty="0" smtClean="0"/>
          </a:p>
          <a:p>
            <a:pPr lvl="0" algn="just"/>
            <a:r>
              <a:rPr lang="en-IN" sz="2000" b="1" dirty="0" smtClean="0"/>
              <a:t>all </a:t>
            </a:r>
            <a:r>
              <a:rPr lang="en-IN" sz="2000" b="1" dirty="0"/>
              <a:t>procurements estimated to cost more than USD 2 million (INR 130 million</a:t>
            </a:r>
            <a:r>
              <a:rPr lang="en-IN" sz="2000" b="1" dirty="0" smtClean="0"/>
              <a:t>)</a:t>
            </a:r>
            <a:endParaRPr lang="en-IN" sz="2000" b="1" dirty="0"/>
          </a:p>
          <a:p>
            <a:pPr lvl="0" algn="just"/>
            <a:r>
              <a:rPr lang="en-IN" sz="2000" b="1" dirty="0">
                <a:solidFill>
                  <a:srgbClr val="FF0000"/>
                </a:solidFill>
              </a:rPr>
              <a:t>Consulting Firm: </a:t>
            </a:r>
            <a:endParaRPr lang="en-IN" sz="2000" b="1" dirty="0" smtClean="0">
              <a:solidFill>
                <a:srgbClr val="FF0000"/>
              </a:solidFill>
            </a:endParaRPr>
          </a:p>
          <a:p>
            <a:pPr lvl="0" algn="just"/>
            <a:r>
              <a:rPr lang="en-IN" sz="2000" b="1" dirty="0" smtClean="0"/>
              <a:t>First </a:t>
            </a:r>
            <a:r>
              <a:rPr lang="en-IN" sz="2000" b="1" dirty="0"/>
              <a:t>procurement under the project irrespective of value and all procurements estimated to cost more than USD 1 </a:t>
            </a:r>
            <a:r>
              <a:rPr lang="en-IN" sz="2000" b="1" dirty="0" smtClean="0"/>
              <a:t>million (</a:t>
            </a:r>
            <a:r>
              <a:rPr lang="en-IN" sz="2000" b="1" dirty="0"/>
              <a:t>INR 65 million)</a:t>
            </a:r>
          </a:p>
          <a:p>
            <a:pPr lvl="0" algn="just"/>
            <a:r>
              <a:rPr lang="en-IN" sz="2000" b="1" dirty="0"/>
              <a:t>Individual Consultant: all procurements estimated to cost more than USD 300,000(INR 19.5 million</a:t>
            </a:r>
            <a:r>
              <a:rPr lang="en-IN" sz="2000" b="1" dirty="0" smtClean="0"/>
              <a:t>)</a:t>
            </a:r>
          </a:p>
          <a:p>
            <a:pPr lvl="0" algn="just"/>
            <a:endParaRPr lang="en-IN" sz="2000" b="1" dirty="0" smtClean="0"/>
          </a:p>
          <a:p>
            <a:pPr lvl="0" algn="just"/>
            <a:r>
              <a:rPr lang="en-IN" b="1" dirty="0" smtClean="0">
                <a:solidFill>
                  <a:srgbClr val="C00000"/>
                </a:solidFill>
              </a:rPr>
              <a:t>All  hydro-met bids</a:t>
            </a:r>
          </a:p>
          <a:p>
            <a:pPr algn="just"/>
            <a:r>
              <a:rPr lang="en-IN" sz="1600" b="1" i="1" dirty="0" smtClean="0">
                <a:solidFill>
                  <a:srgbClr val="FF0000"/>
                </a:solidFill>
              </a:rPr>
              <a:t>Terms </a:t>
            </a:r>
            <a:r>
              <a:rPr lang="en-IN" sz="1600" b="1" i="1" dirty="0">
                <a:solidFill>
                  <a:srgbClr val="FF0000"/>
                </a:solidFill>
              </a:rPr>
              <a:t>of Reference (</a:t>
            </a:r>
            <a:r>
              <a:rPr lang="en-IN" sz="1600" b="1" i="1" dirty="0" err="1">
                <a:solidFill>
                  <a:srgbClr val="FF0000"/>
                </a:solidFill>
              </a:rPr>
              <a:t>ToR</a:t>
            </a:r>
            <a:r>
              <a:rPr lang="en-IN" sz="1600" b="1" i="1" dirty="0">
                <a:solidFill>
                  <a:srgbClr val="FF0000"/>
                </a:solidFill>
              </a:rPr>
              <a:t>) for all consultant contracts shall be furnished to the Bank for its prior review and No </a:t>
            </a:r>
            <a:r>
              <a:rPr lang="en-IN" sz="1600" b="1" i="1" dirty="0" smtClean="0">
                <a:solidFill>
                  <a:srgbClr val="FF0000"/>
                </a:solidFill>
              </a:rPr>
              <a:t>Objection</a:t>
            </a:r>
          </a:p>
          <a:p>
            <a:pPr algn="just"/>
            <a:r>
              <a:rPr lang="en-IN" sz="1600" b="1" i="1" dirty="0" smtClean="0">
                <a:solidFill>
                  <a:srgbClr val="FF0000"/>
                </a:solidFill>
              </a:rPr>
              <a:t> </a:t>
            </a:r>
            <a:r>
              <a:rPr lang="en-IN" sz="1600" b="1" dirty="0" smtClean="0">
                <a:solidFill>
                  <a:srgbClr val="4A32F8"/>
                </a:solidFill>
              </a:rPr>
              <a:t>All Single source procurements  even below threshold must have agreement of  WB at Procurement Plan stage </a:t>
            </a:r>
            <a:endParaRPr lang="en-IN" sz="1600" b="1" dirty="0">
              <a:solidFill>
                <a:srgbClr val="4A32F8"/>
              </a:solidFill>
            </a:endParaRPr>
          </a:p>
        </p:txBody>
      </p:sp>
    </p:spTree>
    <p:extLst>
      <p:ext uri="{BB962C8B-B14F-4D97-AF65-F5344CB8AC3E}">
        <p14:creationId xmlns="" xmlns:p14="http://schemas.microsoft.com/office/powerpoint/2010/main" val="4369621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017460"/>
            <a:ext cx="4191000" cy="1569660"/>
          </a:xfrm>
          <a:prstGeom prst="rect">
            <a:avLst/>
          </a:prstGeom>
        </p:spPr>
        <p:txBody>
          <a:bodyPr wrap="square">
            <a:spAutoFit/>
          </a:bodyPr>
          <a:lstStyle/>
          <a:p>
            <a:r>
              <a:rPr lang="en-IN" sz="9600" dirty="0" smtClean="0">
                <a:solidFill>
                  <a:srgbClr val="C00000"/>
                </a:solidFill>
              </a:rPr>
              <a:t>Thanks</a:t>
            </a:r>
            <a:endParaRPr lang="en-IN" sz="9600" dirty="0">
              <a:solidFill>
                <a:srgbClr val="C00000"/>
              </a:solidFill>
            </a:endParaRPr>
          </a:p>
        </p:txBody>
      </p:sp>
    </p:spTree>
    <p:extLst>
      <p:ext uri="{BB962C8B-B14F-4D97-AF65-F5344CB8AC3E}">
        <p14:creationId xmlns="" xmlns:p14="http://schemas.microsoft.com/office/powerpoint/2010/main" val="4274539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838200"/>
          </a:xfrm>
        </p:spPr>
        <p:txBody>
          <a:bodyPr>
            <a:normAutofit/>
          </a:bodyPr>
          <a:lstStyle/>
          <a:p>
            <a:r>
              <a:rPr lang="en-US" sz="4000" b="1" dirty="0" smtClean="0"/>
              <a:t>Procurement Planning</a:t>
            </a:r>
            <a:endParaRPr lang="en-US" sz="4000" b="1" dirty="0"/>
          </a:p>
        </p:txBody>
      </p:sp>
      <p:sp>
        <p:nvSpPr>
          <p:cNvPr id="1026" name="Rectangle 2"/>
          <p:cNvSpPr>
            <a:spLocks noChangeArrowheads="1"/>
          </p:cNvSpPr>
          <p:nvPr/>
        </p:nvSpPr>
        <p:spPr bwMode="auto">
          <a:xfrm>
            <a:off x="457200" y="1524000"/>
            <a:ext cx="8153400"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rgbClr val="C00000"/>
                </a:solidFill>
                <a:effectLst/>
                <a:latin typeface="Calibri" pitchFamily="34" charset="0"/>
                <a:ea typeface="Times New Roman" pitchFamily="18" charset="0"/>
                <a:cs typeface="Calibri" pitchFamily="34" charset="0"/>
              </a:rPr>
              <a:t>Ensure that specific budget provision is available to meet expenditure in the financial year in which it is to be incurred.</a:t>
            </a:r>
          </a:p>
          <a:p>
            <a:pPr marL="0" marR="0" lvl="0" indent="0" algn="just" defTabSz="914400" rtl="0" eaLnBrk="0" fontAlgn="base" latinLnBrk="0" hangingPunct="0">
              <a:lnSpc>
                <a:spcPct val="100000"/>
              </a:lnSpc>
              <a:spcBef>
                <a:spcPct val="0"/>
              </a:spcBef>
              <a:spcAft>
                <a:spcPct val="0"/>
              </a:spcAft>
              <a:buClrTx/>
              <a:buSzTx/>
              <a:tabLst/>
            </a:pPr>
            <a:endParaRPr kumimoji="0" lang="en-US" sz="12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rgbClr val="C00000"/>
                </a:solidFill>
                <a:effectLst/>
                <a:latin typeface="Calibri" pitchFamily="34" charset="0"/>
                <a:ea typeface="Times New Roman" pitchFamily="18" charset="0"/>
                <a:cs typeface="Calibri" pitchFamily="34" charset="0"/>
              </a:rPr>
              <a:t>Assess bulk requirement of goods, works and services for procurement at the beginning of the financial year and initiate action for procurement in accordance with the procedure applicable.</a:t>
            </a:r>
          </a:p>
          <a:p>
            <a:pPr marL="0" marR="0" lvl="0" indent="0" algn="just" defTabSz="914400" rtl="0" eaLnBrk="0" fontAlgn="base" latinLnBrk="0" hangingPunct="0">
              <a:lnSpc>
                <a:spcPct val="100000"/>
              </a:lnSpc>
              <a:spcBef>
                <a:spcPct val="0"/>
              </a:spcBef>
              <a:spcAft>
                <a:spcPct val="0"/>
              </a:spcAft>
              <a:buClrTx/>
              <a:buSzTx/>
              <a:tabLst/>
            </a:pPr>
            <a:endParaRPr kumimoji="0" lang="en-US" sz="12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rgbClr val="C00000"/>
                </a:solidFill>
                <a:effectLst/>
                <a:latin typeface="Calibri" pitchFamily="34" charset="0"/>
                <a:ea typeface="Times New Roman" pitchFamily="18" charset="0"/>
                <a:cs typeface="Calibri" pitchFamily="34" charset="0"/>
              </a:rPr>
              <a:t>Procurement is made to the best advantage of the annual plan implementation after comparison of competitive prices.</a:t>
            </a:r>
          </a:p>
          <a:p>
            <a:pPr marL="0" marR="0" lvl="0" indent="0" algn="just" defTabSz="914400" rtl="0" eaLnBrk="0" fontAlgn="base" latinLnBrk="0" hangingPunct="0">
              <a:lnSpc>
                <a:spcPct val="100000"/>
              </a:lnSpc>
              <a:spcBef>
                <a:spcPct val="0"/>
              </a:spcBef>
              <a:spcAft>
                <a:spcPct val="0"/>
              </a:spcAft>
              <a:buClrTx/>
              <a:buSzTx/>
              <a:tabLst/>
            </a:pPr>
            <a:endParaRPr kumimoji="0" lang="en-US" sz="1200" b="1"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IN" sz="2800" b="1" dirty="0"/>
              <a:t>Procurement </a:t>
            </a:r>
            <a:r>
              <a:rPr lang="en-IN" sz="2800" b="1" dirty="0" smtClean="0"/>
              <a:t>Methods (Goods/Works/NCS)</a:t>
            </a:r>
            <a:endParaRPr lang="en-IN" sz="2800" b="1" dirty="0"/>
          </a:p>
        </p:txBody>
      </p:sp>
      <p:sp>
        <p:nvSpPr>
          <p:cNvPr id="3" name="Rectangle 2"/>
          <p:cNvSpPr/>
          <p:nvPr/>
        </p:nvSpPr>
        <p:spPr>
          <a:xfrm>
            <a:off x="914400" y="1066800"/>
            <a:ext cx="7315200" cy="4893647"/>
          </a:xfrm>
          <a:prstGeom prst="rect">
            <a:avLst/>
          </a:prstGeom>
        </p:spPr>
        <p:txBody>
          <a:bodyPr wrap="square">
            <a:spAutoFit/>
          </a:bodyPr>
          <a:lstStyle/>
          <a:p>
            <a:pPr>
              <a:buFont typeface="Wingdings" pitchFamily="2" charset="2"/>
              <a:buChar char="Ø"/>
            </a:pPr>
            <a:r>
              <a:rPr lang="en-IN" sz="2400" b="1" dirty="0" smtClean="0">
                <a:solidFill>
                  <a:srgbClr val="C00000"/>
                </a:solidFill>
              </a:rPr>
              <a:t>International </a:t>
            </a:r>
            <a:r>
              <a:rPr lang="en-IN" sz="2400" b="1" dirty="0">
                <a:solidFill>
                  <a:srgbClr val="C00000"/>
                </a:solidFill>
              </a:rPr>
              <a:t>Competitive Bidding (ICB</a:t>
            </a:r>
            <a:r>
              <a:rPr lang="en-IN" sz="2400" b="1" dirty="0" smtClean="0">
                <a:solidFill>
                  <a:srgbClr val="C00000"/>
                </a:solidFill>
              </a:rPr>
              <a:t>)</a:t>
            </a:r>
          </a:p>
          <a:p>
            <a:endParaRPr lang="en-IN" sz="2400" b="1" dirty="0">
              <a:solidFill>
                <a:srgbClr val="C00000"/>
              </a:solidFill>
            </a:endParaRPr>
          </a:p>
          <a:p>
            <a:pPr lvl="0">
              <a:buFont typeface="Wingdings" pitchFamily="2" charset="2"/>
              <a:buChar char="Ø"/>
            </a:pPr>
            <a:r>
              <a:rPr lang="en-IN" sz="2400" b="1" dirty="0">
                <a:solidFill>
                  <a:srgbClr val="C00000"/>
                </a:solidFill>
              </a:rPr>
              <a:t>Limited International Bidding (LIB</a:t>
            </a:r>
            <a:r>
              <a:rPr lang="en-IN" sz="2400" b="1" dirty="0" smtClean="0">
                <a:solidFill>
                  <a:srgbClr val="C00000"/>
                </a:solidFill>
              </a:rPr>
              <a:t>)</a:t>
            </a:r>
          </a:p>
          <a:p>
            <a:pPr lvl="0"/>
            <a:endParaRPr lang="en-IN" sz="2400" b="1" dirty="0">
              <a:solidFill>
                <a:srgbClr val="C00000"/>
              </a:solidFill>
            </a:endParaRPr>
          </a:p>
          <a:p>
            <a:pPr lvl="0">
              <a:buFont typeface="Wingdings" pitchFamily="2" charset="2"/>
              <a:buChar char="Ø"/>
            </a:pPr>
            <a:r>
              <a:rPr lang="en-IN" sz="2400" b="1" dirty="0">
                <a:solidFill>
                  <a:srgbClr val="C00000"/>
                </a:solidFill>
              </a:rPr>
              <a:t>National Competitive Bidding (NCB</a:t>
            </a:r>
            <a:r>
              <a:rPr lang="en-IN" sz="2400" b="1" dirty="0" smtClean="0">
                <a:solidFill>
                  <a:srgbClr val="C00000"/>
                </a:solidFill>
              </a:rPr>
              <a:t>)</a:t>
            </a:r>
          </a:p>
          <a:p>
            <a:pPr lvl="0"/>
            <a:endParaRPr lang="en-IN" sz="2400" b="1" dirty="0">
              <a:solidFill>
                <a:srgbClr val="C00000"/>
              </a:solidFill>
            </a:endParaRPr>
          </a:p>
          <a:p>
            <a:pPr lvl="0">
              <a:buFont typeface="Wingdings" pitchFamily="2" charset="2"/>
              <a:buChar char="Ø"/>
            </a:pPr>
            <a:r>
              <a:rPr lang="en-IN" sz="2400" b="1" dirty="0" smtClean="0">
                <a:solidFill>
                  <a:srgbClr val="C00000"/>
                </a:solidFill>
              </a:rPr>
              <a:t>Shopping</a:t>
            </a:r>
          </a:p>
          <a:p>
            <a:pPr lvl="0"/>
            <a:endParaRPr lang="en-IN" sz="2400" b="1" dirty="0">
              <a:solidFill>
                <a:srgbClr val="C00000"/>
              </a:solidFill>
            </a:endParaRPr>
          </a:p>
          <a:p>
            <a:pPr lvl="0">
              <a:buFont typeface="Wingdings" pitchFamily="2" charset="2"/>
              <a:buChar char="Ø"/>
            </a:pPr>
            <a:r>
              <a:rPr lang="en-IN" sz="2400" b="1" dirty="0">
                <a:solidFill>
                  <a:srgbClr val="C00000"/>
                </a:solidFill>
              </a:rPr>
              <a:t>Direct </a:t>
            </a:r>
            <a:r>
              <a:rPr lang="en-IN" sz="2400" b="1" dirty="0" smtClean="0">
                <a:solidFill>
                  <a:srgbClr val="C00000"/>
                </a:solidFill>
              </a:rPr>
              <a:t>Contracting</a:t>
            </a:r>
          </a:p>
          <a:p>
            <a:pPr lvl="0"/>
            <a:endParaRPr lang="en-IN" sz="2400" b="1" dirty="0">
              <a:solidFill>
                <a:srgbClr val="C00000"/>
              </a:solidFill>
            </a:endParaRPr>
          </a:p>
          <a:p>
            <a:pPr lvl="0">
              <a:buFont typeface="Wingdings" pitchFamily="2" charset="2"/>
              <a:buChar char="Ø"/>
            </a:pPr>
            <a:r>
              <a:rPr lang="en-IN" sz="2400" b="1" dirty="0">
                <a:solidFill>
                  <a:srgbClr val="C00000"/>
                </a:solidFill>
              </a:rPr>
              <a:t>Framework </a:t>
            </a:r>
            <a:r>
              <a:rPr lang="en-IN" sz="2400" b="1" dirty="0" smtClean="0">
                <a:solidFill>
                  <a:srgbClr val="C00000"/>
                </a:solidFill>
              </a:rPr>
              <a:t>Agreement</a:t>
            </a:r>
          </a:p>
          <a:p>
            <a:pPr lvl="0">
              <a:buFont typeface="Wingdings" pitchFamily="2" charset="2"/>
              <a:buChar char="Ø"/>
            </a:pPr>
            <a:endParaRPr lang="en-IN" sz="2400" b="1" dirty="0">
              <a:solidFill>
                <a:srgbClr val="C00000"/>
              </a:solidFill>
            </a:endParaRPr>
          </a:p>
          <a:p>
            <a:pPr lvl="0">
              <a:buFont typeface="Wingdings" pitchFamily="2" charset="2"/>
              <a:buChar char="Ø"/>
            </a:pPr>
            <a:r>
              <a:rPr lang="en-IN" sz="2400" b="1" dirty="0">
                <a:solidFill>
                  <a:srgbClr val="C00000"/>
                </a:solidFill>
              </a:rPr>
              <a:t>Force Account</a:t>
            </a:r>
          </a:p>
        </p:txBody>
      </p:sp>
    </p:spTree>
    <p:extLst>
      <p:ext uri="{BB962C8B-B14F-4D97-AF65-F5344CB8AC3E}">
        <p14:creationId xmlns="" xmlns:p14="http://schemas.microsoft.com/office/powerpoint/2010/main" val="149004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273957787"/>
              </p:ext>
            </p:extLst>
          </p:nvPr>
        </p:nvGraphicFramePr>
        <p:xfrm>
          <a:off x="457200" y="1007902"/>
          <a:ext cx="8229600" cy="5164298"/>
        </p:xfrm>
        <a:graphic>
          <a:graphicData uri="http://schemas.openxmlformats.org/drawingml/2006/table">
            <a:tbl>
              <a:tblPr firstRow="1" firstCol="1" bandRow="1">
                <a:tableStyleId>{5C22544A-7EE6-4342-B048-85BDC9FD1C3A}</a:tableStyleId>
              </a:tblPr>
              <a:tblGrid>
                <a:gridCol w="3581400"/>
                <a:gridCol w="4648200"/>
              </a:tblGrid>
              <a:tr h="324884">
                <a:tc>
                  <a:txBody>
                    <a:bodyPr/>
                    <a:lstStyle/>
                    <a:p>
                      <a:endParaRPr lang="en-IN" sz="2000" dirty="0"/>
                    </a:p>
                  </a:txBody>
                  <a:tcPr marL="68580" marR="68580" marT="0" marB="0"/>
                </a:tc>
                <a:tc>
                  <a:txBody>
                    <a:bodyPr/>
                    <a:lstStyle/>
                    <a:p>
                      <a:endParaRPr lang="en-IN" sz="2000" dirty="0"/>
                    </a:p>
                  </a:txBody>
                  <a:tcPr marL="68580" marR="68580" marT="0" marB="0"/>
                </a:tc>
              </a:tr>
              <a:tr h="750166">
                <a:tc>
                  <a:txBody>
                    <a:bodyPr/>
                    <a:lstStyle/>
                    <a:p>
                      <a:pPr marR="368300" algn="just">
                        <a:lnSpc>
                          <a:spcPct val="100000"/>
                        </a:lnSpc>
                        <a:spcAft>
                          <a:spcPts val="600"/>
                        </a:spcAft>
                      </a:pPr>
                      <a:r>
                        <a:rPr lang="en-IN" sz="1800" b="1" dirty="0">
                          <a:effectLst/>
                        </a:rPr>
                        <a:t>International Competitive Bidding (ICB) </a:t>
                      </a:r>
                      <a:endParaRPr lang="en-IN" sz="1800" b="1" dirty="0">
                        <a:effectLst/>
                        <a:latin typeface="Times New Roman"/>
                        <a:ea typeface="Times New Roman"/>
                        <a:cs typeface="Times New Roman"/>
                      </a:endParaRPr>
                    </a:p>
                  </a:txBody>
                  <a:tcPr marL="68580" marR="68580" marT="0" marB="0"/>
                </a:tc>
                <a:tc>
                  <a:txBody>
                    <a:bodyPr/>
                    <a:lstStyle/>
                    <a:p>
                      <a:pPr marL="457200" algn="just">
                        <a:spcBef>
                          <a:spcPts val="300"/>
                        </a:spcBef>
                        <a:spcAft>
                          <a:spcPts val="600"/>
                        </a:spcAft>
                      </a:pPr>
                      <a:r>
                        <a:rPr lang="en-IN" sz="1800" b="1" dirty="0">
                          <a:effectLst/>
                        </a:rPr>
                        <a:t>&gt; US Dollars 3 million(INR 195 million)</a:t>
                      </a:r>
                      <a:endParaRPr lang="en-IN" sz="1800" b="1" dirty="0">
                        <a:effectLst/>
                        <a:latin typeface="Times New Roman"/>
                        <a:ea typeface="Times New Roman"/>
                        <a:cs typeface="Times New Roman"/>
                      </a:endParaRPr>
                    </a:p>
                  </a:txBody>
                  <a:tcPr marL="68580" marR="68580" marT="0" marB="0"/>
                </a:tc>
              </a:tr>
              <a:tr h="974651">
                <a:tc>
                  <a:txBody>
                    <a:bodyPr/>
                    <a:lstStyle/>
                    <a:p>
                      <a:pPr marR="368300" algn="just">
                        <a:lnSpc>
                          <a:spcPct val="100000"/>
                        </a:lnSpc>
                        <a:spcAft>
                          <a:spcPts val="600"/>
                        </a:spcAft>
                      </a:pPr>
                      <a:r>
                        <a:rPr lang="en-IN" sz="1800" b="1" dirty="0">
                          <a:effectLst/>
                        </a:rPr>
                        <a:t>Limited Competitive Bidding (LIB) </a:t>
                      </a:r>
                      <a:endParaRPr lang="en-IN" sz="1800" b="1" dirty="0">
                        <a:effectLst/>
                        <a:latin typeface="Times New Roman"/>
                        <a:ea typeface="Times New Roman"/>
                        <a:cs typeface="Times New Roman"/>
                      </a:endParaRPr>
                    </a:p>
                  </a:txBody>
                  <a:tcPr marL="68580" marR="68580" marT="0" marB="0"/>
                </a:tc>
                <a:tc>
                  <a:txBody>
                    <a:bodyPr/>
                    <a:lstStyle/>
                    <a:p>
                      <a:pPr marL="457200" algn="just">
                        <a:spcBef>
                          <a:spcPts val="300"/>
                        </a:spcBef>
                        <a:spcAft>
                          <a:spcPts val="600"/>
                        </a:spcAft>
                      </a:pPr>
                      <a:r>
                        <a:rPr lang="en-IN" sz="1800" b="1" dirty="0">
                          <a:effectLst/>
                        </a:rPr>
                        <a:t>Must meet the requirements as per Para 3.2 of the Procurement Guidelines, and with prior agreement in PP with the Bank</a:t>
                      </a:r>
                      <a:endParaRPr lang="en-IN" sz="1800" b="1" dirty="0">
                        <a:effectLst/>
                        <a:latin typeface="Times New Roman"/>
                        <a:ea typeface="Times New Roman"/>
                        <a:cs typeface="Times New Roman"/>
                      </a:endParaRPr>
                    </a:p>
                  </a:txBody>
                  <a:tcPr marL="68580" marR="68580" marT="0" marB="0"/>
                </a:tc>
              </a:tr>
              <a:tr h="840411">
                <a:tc>
                  <a:txBody>
                    <a:bodyPr/>
                    <a:lstStyle/>
                    <a:p>
                      <a:pPr marR="368300" algn="just">
                        <a:lnSpc>
                          <a:spcPct val="100000"/>
                        </a:lnSpc>
                        <a:spcAft>
                          <a:spcPts val="600"/>
                        </a:spcAft>
                      </a:pPr>
                      <a:r>
                        <a:rPr lang="en-IN" sz="1800" b="1" dirty="0">
                          <a:effectLst/>
                        </a:rPr>
                        <a:t>National Competitive Bidding (NCB) </a:t>
                      </a:r>
                      <a:endParaRPr lang="en-IN" sz="1800" b="1" dirty="0">
                        <a:effectLst/>
                        <a:latin typeface="Times New Roman"/>
                        <a:ea typeface="Times New Roman"/>
                        <a:cs typeface="Times New Roman"/>
                      </a:endParaRPr>
                    </a:p>
                  </a:txBody>
                  <a:tcPr marL="68580" marR="68580" marT="0" marB="0"/>
                </a:tc>
                <a:tc>
                  <a:txBody>
                    <a:bodyPr/>
                    <a:lstStyle/>
                    <a:p>
                      <a:pPr marL="457200" algn="just">
                        <a:spcBef>
                          <a:spcPts val="300"/>
                        </a:spcBef>
                        <a:spcAft>
                          <a:spcPts val="600"/>
                        </a:spcAft>
                      </a:pPr>
                      <a:r>
                        <a:rPr lang="en-IN" sz="1800" b="1" dirty="0">
                          <a:effectLst/>
                        </a:rPr>
                        <a:t>&gt; USD 100,000 and up to USD 3 million (INR 6.5 million – INR 195 million)</a:t>
                      </a:r>
                      <a:endParaRPr lang="en-IN" sz="1800" b="1" dirty="0">
                        <a:effectLst/>
                        <a:latin typeface="Times New Roman"/>
                        <a:ea typeface="Times New Roman"/>
                        <a:cs typeface="Times New Roman"/>
                      </a:endParaRPr>
                    </a:p>
                  </a:txBody>
                  <a:tcPr marL="68580" marR="68580" marT="0" marB="0"/>
                </a:tc>
              </a:tr>
              <a:tr h="324884">
                <a:tc>
                  <a:txBody>
                    <a:bodyPr/>
                    <a:lstStyle/>
                    <a:p>
                      <a:pPr marR="368300" algn="just">
                        <a:lnSpc>
                          <a:spcPct val="100000"/>
                        </a:lnSpc>
                        <a:spcAft>
                          <a:spcPts val="600"/>
                        </a:spcAft>
                      </a:pPr>
                      <a:r>
                        <a:rPr lang="en-IN" sz="1800" b="1" dirty="0">
                          <a:effectLst/>
                        </a:rPr>
                        <a:t>Shopping </a:t>
                      </a:r>
                      <a:endParaRPr lang="en-IN" sz="1800" b="1" dirty="0">
                        <a:effectLst/>
                        <a:latin typeface="Times New Roman"/>
                        <a:ea typeface="Times New Roman"/>
                        <a:cs typeface="Times New Roman"/>
                      </a:endParaRPr>
                    </a:p>
                  </a:txBody>
                  <a:tcPr marL="68580" marR="68580" marT="0" marB="0"/>
                </a:tc>
                <a:tc>
                  <a:txBody>
                    <a:bodyPr/>
                    <a:lstStyle/>
                    <a:p>
                      <a:pPr marL="457200" algn="just">
                        <a:spcBef>
                          <a:spcPts val="300"/>
                        </a:spcBef>
                        <a:spcAft>
                          <a:spcPts val="600"/>
                        </a:spcAft>
                      </a:pPr>
                      <a:r>
                        <a:rPr lang="en-IN" sz="1800" b="1" dirty="0">
                          <a:effectLst/>
                        </a:rPr>
                        <a:t>Up to USD 100,000 (INR 6.5 million)</a:t>
                      </a:r>
                      <a:endParaRPr lang="en-IN" sz="1800" b="1" dirty="0">
                        <a:effectLst/>
                        <a:latin typeface="Times New Roman"/>
                        <a:ea typeface="Times New Roman"/>
                        <a:cs typeface="Times New Roman"/>
                      </a:endParaRPr>
                    </a:p>
                  </a:txBody>
                  <a:tcPr marL="68580" marR="68580" marT="0" marB="0"/>
                </a:tc>
              </a:tr>
              <a:tr h="974651">
                <a:tc>
                  <a:txBody>
                    <a:bodyPr/>
                    <a:lstStyle/>
                    <a:p>
                      <a:pPr marR="368300" algn="just">
                        <a:lnSpc>
                          <a:spcPct val="100000"/>
                        </a:lnSpc>
                        <a:spcAft>
                          <a:spcPts val="600"/>
                        </a:spcAft>
                      </a:pPr>
                      <a:r>
                        <a:rPr lang="en-IN" sz="1800" b="1" dirty="0">
                          <a:effectLst/>
                        </a:rPr>
                        <a:t>Direct Contracting</a:t>
                      </a:r>
                      <a:endParaRPr lang="en-IN" sz="1800" b="1" dirty="0">
                        <a:effectLst/>
                        <a:latin typeface="Times New Roman"/>
                        <a:ea typeface="Times New Roman"/>
                        <a:cs typeface="Times New Roman"/>
                      </a:endParaRPr>
                    </a:p>
                  </a:txBody>
                  <a:tcPr marL="68580" marR="68580" marT="0" marB="0"/>
                </a:tc>
                <a:tc>
                  <a:txBody>
                    <a:bodyPr/>
                    <a:lstStyle/>
                    <a:p>
                      <a:pPr marR="368300" algn="just">
                        <a:lnSpc>
                          <a:spcPct val="100000"/>
                        </a:lnSpc>
                        <a:spcAft>
                          <a:spcPts val="600"/>
                        </a:spcAft>
                      </a:pPr>
                      <a:r>
                        <a:rPr lang="en-IN" sz="1800" b="1" dirty="0">
                          <a:effectLst/>
                        </a:rPr>
                        <a:t>Must meet the requirements as per Para 3.7 of the Procurement Guidelines, and with prior agreement in PP with the Bank</a:t>
                      </a:r>
                      <a:endParaRPr lang="en-IN" sz="1800" b="1" dirty="0">
                        <a:effectLst/>
                        <a:latin typeface="Times New Roman"/>
                        <a:ea typeface="Times New Roman"/>
                        <a:cs typeface="Times New Roman"/>
                      </a:endParaRPr>
                    </a:p>
                  </a:txBody>
                  <a:tcPr marL="68580" marR="68580" marT="0" marB="0"/>
                </a:tc>
              </a:tr>
              <a:tr h="974651">
                <a:tc>
                  <a:txBody>
                    <a:bodyPr/>
                    <a:lstStyle/>
                    <a:p>
                      <a:pPr marL="0" marR="368300" algn="just" defTabSz="914400" rtl="0" eaLnBrk="1" latinLnBrk="0" hangingPunct="1">
                        <a:lnSpc>
                          <a:spcPct val="100000"/>
                        </a:lnSpc>
                        <a:spcAft>
                          <a:spcPts val="600"/>
                        </a:spcAft>
                      </a:pPr>
                      <a:r>
                        <a:rPr lang="en-IN" sz="1800" b="1" kern="1200" dirty="0">
                          <a:solidFill>
                            <a:schemeClr val="lt1"/>
                          </a:solidFill>
                          <a:effectLst/>
                          <a:latin typeface="+mn-lt"/>
                          <a:ea typeface="+mn-ea"/>
                          <a:cs typeface="+mn-cs"/>
                        </a:rPr>
                        <a:t>Framework Agreement </a:t>
                      </a:r>
                    </a:p>
                  </a:txBody>
                  <a:tcPr marL="68580" marR="68580" marT="0" marB="0"/>
                </a:tc>
                <a:tc>
                  <a:txBody>
                    <a:bodyPr/>
                    <a:lstStyle/>
                    <a:p>
                      <a:pPr marR="368300">
                        <a:lnSpc>
                          <a:spcPct val="100000"/>
                        </a:lnSpc>
                        <a:spcAft>
                          <a:spcPts val="600"/>
                        </a:spcAft>
                      </a:pPr>
                      <a:r>
                        <a:rPr lang="en-IN" sz="1800" b="1" kern="1200" dirty="0">
                          <a:solidFill>
                            <a:schemeClr val="dk1"/>
                          </a:solidFill>
                          <a:effectLst/>
                          <a:latin typeface="+mn-lt"/>
                          <a:ea typeface="+mn-ea"/>
                          <a:cs typeface="+mn-cs"/>
                        </a:rPr>
                        <a:t>Must meet the requirements as per Para 3.6 of the Procurement Guidelines, and with prior agreement in PP with the Bank</a:t>
                      </a:r>
                    </a:p>
                  </a:txBody>
                  <a:tcPr marL="68580" marR="68580" marT="0" marB="0"/>
                </a:tc>
              </a:tr>
            </a:tbl>
          </a:graphicData>
        </a:graphic>
      </p:graphicFrame>
      <p:sp>
        <p:nvSpPr>
          <p:cNvPr id="2" name="Title 1"/>
          <p:cNvSpPr>
            <a:spLocks noGrp="1"/>
          </p:cNvSpPr>
          <p:nvPr>
            <p:ph type="title"/>
          </p:nvPr>
        </p:nvSpPr>
        <p:spPr>
          <a:xfrm>
            <a:off x="457200" y="274638"/>
            <a:ext cx="8229600" cy="639762"/>
          </a:xfrm>
        </p:spPr>
        <p:txBody>
          <a:bodyPr>
            <a:normAutofit fontScale="90000"/>
          </a:bodyPr>
          <a:lstStyle/>
          <a:p>
            <a:r>
              <a:rPr lang="en-IN" sz="2000" b="1" dirty="0"/>
              <a:t>Thresholds for Goods, Information technology and non-consultancy services</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4096174629"/>
              </p:ext>
            </p:extLst>
          </p:nvPr>
        </p:nvGraphicFramePr>
        <p:xfrm>
          <a:off x="533400" y="1447800"/>
          <a:ext cx="8229600" cy="4876800"/>
        </p:xfrm>
        <a:graphic>
          <a:graphicData uri="http://schemas.openxmlformats.org/drawingml/2006/table">
            <a:tbl>
              <a:tblPr firstRow="1" firstCol="1" bandRow="1">
                <a:tableStyleId>{5C22544A-7EE6-4342-B048-85BDC9FD1C3A}</a:tableStyleId>
              </a:tblPr>
              <a:tblGrid>
                <a:gridCol w="8229600"/>
              </a:tblGrid>
              <a:tr h="4876800">
                <a:tc>
                  <a:txBody>
                    <a:bodyPr/>
                    <a:lstStyle/>
                    <a:p>
                      <a:pPr marL="457200" algn="just">
                        <a:spcBef>
                          <a:spcPts val="300"/>
                        </a:spcBef>
                        <a:spcAft>
                          <a:spcPts val="600"/>
                        </a:spcAft>
                      </a:pPr>
                      <a:r>
                        <a:rPr lang="en-IN" sz="2000" dirty="0" smtClean="0">
                          <a:effectLst/>
                          <a:latin typeface="Times New Roman"/>
                          <a:ea typeface="Times New Roman"/>
                          <a:cs typeface="Times New Roman"/>
                        </a:rPr>
                        <a:t>Essentially ICB by direct invitation without open advertisement. </a:t>
                      </a:r>
                    </a:p>
                    <a:p>
                      <a:pPr marL="457200" algn="just">
                        <a:spcBef>
                          <a:spcPts val="300"/>
                        </a:spcBef>
                        <a:spcAft>
                          <a:spcPts val="600"/>
                        </a:spcAft>
                      </a:pPr>
                      <a:r>
                        <a:rPr lang="en-IN" sz="2000" dirty="0" smtClean="0">
                          <a:effectLst/>
                          <a:latin typeface="Times New Roman"/>
                          <a:ea typeface="Times New Roman"/>
                          <a:cs typeface="Times New Roman"/>
                        </a:rPr>
                        <a:t>Appropriate method of procurement where:</a:t>
                      </a:r>
                    </a:p>
                    <a:p>
                      <a:pPr marL="457200" algn="just">
                        <a:spcBef>
                          <a:spcPts val="300"/>
                        </a:spcBef>
                        <a:spcAft>
                          <a:spcPts val="600"/>
                        </a:spcAft>
                      </a:pPr>
                      <a:r>
                        <a:rPr lang="en-IN" sz="2000" dirty="0" smtClean="0">
                          <a:effectLst/>
                          <a:latin typeface="Times New Roman"/>
                          <a:ea typeface="Times New Roman"/>
                          <a:cs typeface="Times New Roman"/>
                        </a:rPr>
                        <a:t> (a) there is only a limited number of suppliers, or </a:t>
                      </a:r>
                    </a:p>
                    <a:p>
                      <a:pPr marL="457200" algn="just">
                        <a:spcBef>
                          <a:spcPts val="300"/>
                        </a:spcBef>
                        <a:spcAft>
                          <a:spcPts val="600"/>
                        </a:spcAft>
                      </a:pPr>
                      <a:r>
                        <a:rPr lang="en-IN" sz="2000" dirty="0" smtClean="0">
                          <a:effectLst/>
                          <a:latin typeface="Times New Roman"/>
                          <a:ea typeface="Times New Roman"/>
                          <a:cs typeface="Times New Roman"/>
                        </a:rPr>
                        <a:t>(b) other exceptional reasons may justify departure from full ICB procedures. Under LIB, Borrowers shall seek bids from a list of potential suppliers broad enough to assure competitive prices, such list to include all suppliers when there are only a limited number. </a:t>
                      </a:r>
                    </a:p>
                    <a:p>
                      <a:pPr marL="457200" algn="just">
                        <a:spcBef>
                          <a:spcPts val="300"/>
                        </a:spcBef>
                        <a:spcAft>
                          <a:spcPts val="600"/>
                        </a:spcAft>
                      </a:pPr>
                      <a:r>
                        <a:rPr lang="en-IN" sz="2000" dirty="0" smtClean="0">
                          <a:solidFill>
                            <a:srgbClr val="C00000"/>
                          </a:solidFill>
                          <a:effectLst/>
                          <a:latin typeface="Times New Roman"/>
                          <a:ea typeface="Times New Roman"/>
                          <a:cs typeface="Times New Roman"/>
                        </a:rPr>
                        <a:t>Domestic preferences are not applicable in the evaluation of bids under LIB. </a:t>
                      </a:r>
                    </a:p>
                    <a:p>
                      <a:pPr marL="457200" algn="just">
                        <a:spcBef>
                          <a:spcPts val="300"/>
                        </a:spcBef>
                        <a:spcAft>
                          <a:spcPts val="600"/>
                        </a:spcAft>
                      </a:pPr>
                      <a:r>
                        <a:rPr lang="en-IN" sz="2000" dirty="0" smtClean="0">
                          <a:solidFill>
                            <a:srgbClr val="C00000"/>
                          </a:solidFill>
                          <a:effectLst/>
                          <a:latin typeface="Times New Roman"/>
                          <a:ea typeface="Times New Roman"/>
                          <a:cs typeface="Times New Roman"/>
                        </a:rPr>
                        <a:t>In all respects other than advertisement and preferences, ICB procedures shall apply, including the publication of the award of contract</a:t>
                      </a:r>
                      <a:endParaRPr lang="en-IN" sz="2000" dirty="0">
                        <a:solidFill>
                          <a:srgbClr val="C00000"/>
                        </a:solidFill>
                        <a:effectLst/>
                        <a:latin typeface="Times New Roman"/>
                        <a:ea typeface="Times New Roman"/>
                        <a:cs typeface="Times New Roman"/>
                      </a:endParaRPr>
                    </a:p>
                  </a:txBody>
                  <a:tcPr marL="68580" marR="68580" marT="0" marB="0"/>
                </a:tc>
              </a:tr>
            </a:tbl>
          </a:graphicData>
        </a:graphic>
      </p:graphicFrame>
      <p:sp>
        <p:nvSpPr>
          <p:cNvPr id="2" name="Title 1"/>
          <p:cNvSpPr>
            <a:spLocks noGrp="1"/>
          </p:cNvSpPr>
          <p:nvPr>
            <p:ph type="title"/>
          </p:nvPr>
        </p:nvSpPr>
        <p:spPr>
          <a:xfrm>
            <a:off x="457200" y="274638"/>
            <a:ext cx="8229600" cy="639762"/>
          </a:xfrm>
        </p:spPr>
        <p:txBody>
          <a:bodyPr>
            <a:noAutofit/>
          </a:bodyPr>
          <a:lstStyle/>
          <a:p>
            <a:r>
              <a:rPr lang="en-IN" sz="2400" b="1" dirty="0" smtClean="0"/>
              <a:t>Procurement Guidelines (Para 3.2)</a:t>
            </a:r>
            <a:br>
              <a:rPr lang="en-IN" sz="2400" b="1" dirty="0" smtClean="0"/>
            </a:br>
            <a:r>
              <a:rPr lang="en-IN" sz="2400" b="1" dirty="0" smtClean="0"/>
              <a:t>Limited International Bidding </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3792454464"/>
              </p:ext>
            </p:extLst>
          </p:nvPr>
        </p:nvGraphicFramePr>
        <p:xfrm>
          <a:off x="838200" y="1143000"/>
          <a:ext cx="7696200" cy="5105400"/>
        </p:xfrm>
        <a:graphic>
          <a:graphicData uri="http://schemas.openxmlformats.org/drawingml/2006/table">
            <a:tbl>
              <a:tblPr firstRow="1" firstCol="1" bandRow="1">
                <a:tableStyleId>{5C22544A-7EE6-4342-B048-85BDC9FD1C3A}</a:tableStyleId>
              </a:tblPr>
              <a:tblGrid>
                <a:gridCol w="7696200"/>
              </a:tblGrid>
              <a:tr h="5105400">
                <a:tc>
                  <a:txBody>
                    <a:bodyPr/>
                    <a:lstStyle/>
                    <a:p>
                      <a:pPr marL="457200" algn="just">
                        <a:spcBef>
                          <a:spcPts val="300"/>
                        </a:spcBef>
                        <a:spcAft>
                          <a:spcPts val="600"/>
                        </a:spcAft>
                      </a:pPr>
                      <a:r>
                        <a:rPr lang="en-IN" sz="1600" dirty="0" smtClean="0">
                          <a:solidFill>
                            <a:srgbClr val="C00000"/>
                          </a:solidFill>
                          <a:effectLst/>
                        </a:rPr>
                        <a:t>Appropriate method under the following circumstances. </a:t>
                      </a:r>
                    </a:p>
                    <a:p>
                      <a:pPr marL="800100" indent="-342900" algn="just">
                        <a:spcBef>
                          <a:spcPts val="300"/>
                        </a:spcBef>
                        <a:spcAft>
                          <a:spcPts val="600"/>
                        </a:spcAft>
                        <a:buAutoNum type="alphaLcParenBoth"/>
                      </a:pPr>
                      <a:r>
                        <a:rPr lang="en-IN" sz="1600" dirty="0" smtClean="0">
                          <a:solidFill>
                            <a:srgbClr val="C00000"/>
                          </a:solidFill>
                          <a:effectLst/>
                        </a:rPr>
                        <a:t>An existing contract for goods, works, and non-consulting services, awarded in accordance with procedures acceptable to the Bank, may be extended for additional goods, works, and non-consulting services of a similar nature. </a:t>
                      </a:r>
                    </a:p>
                    <a:p>
                      <a:pPr marL="800100" indent="-342900" algn="just">
                        <a:spcBef>
                          <a:spcPts val="300"/>
                        </a:spcBef>
                        <a:spcAft>
                          <a:spcPts val="600"/>
                        </a:spcAft>
                        <a:buAutoNum type="alphaLcParenBoth"/>
                      </a:pPr>
                      <a:r>
                        <a:rPr lang="en-IN" sz="1600" dirty="0" smtClean="0">
                          <a:solidFill>
                            <a:srgbClr val="C00000"/>
                          </a:solidFill>
                          <a:effectLst/>
                        </a:rPr>
                        <a:t>Standardization of equipment or spare parts, to be compatible with existing equipment, may justify additional purchases from the original Supplier. </a:t>
                      </a:r>
                    </a:p>
                    <a:p>
                      <a:pPr marL="800100" indent="-342900" algn="just">
                        <a:spcBef>
                          <a:spcPts val="300"/>
                        </a:spcBef>
                        <a:spcAft>
                          <a:spcPts val="600"/>
                        </a:spcAft>
                        <a:buAutoNum type="alphaLcParenBoth"/>
                      </a:pPr>
                      <a:r>
                        <a:rPr lang="en-IN" sz="1600" dirty="0" smtClean="0">
                          <a:solidFill>
                            <a:srgbClr val="C00000"/>
                          </a:solidFill>
                          <a:effectLst/>
                        </a:rPr>
                        <a:t>the required equipment is proprietary and obtainable only from one source; </a:t>
                      </a:r>
                    </a:p>
                    <a:p>
                      <a:pPr marL="800100" indent="-342900" algn="just">
                        <a:spcBef>
                          <a:spcPts val="300"/>
                        </a:spcBef>
                        <a:spcAft>
                          <a:spcPts val="600"/>
                        </a:spcAft>
                        <a:buAutoNum type="alphaLcParenBoth"/>
                      </a:pPr>
                      <a:r>
                        <a:rPr lang="en-IN" sz="1600" dirty="0" smtClean="0">
                          <a:solidFill>
                            <a:srgbClr val="C00000"/>
                          </a:solidFill>
                          <a:effectLst/>
                        </a:rPr>
                        <a:t>the procurement of certain goods from a particular supplier is essential to achieve the required performance or functional guarantee of an equipment or plant or facility; </a:t>
                      </a:r>
                    </a:p>
                    <a:p>
                      <a:pPr marL="800100" indent="-342900" algn="just">
                        <a:spcBef>
                          <a:spcPts val="300"/>
                        </a:spcBef>
                        <a:spcAft>
                          <a:spcPts val="600"/>
                        </a:spcAft>
                        <a:buAutoNum type="alphaLcParenBoth"/>
                      </a:pPr>
                      <a:r>
                        <a:rPr lang="en-IN" sz="1600" dirty="0" smtClean="0">
                          <a:solidFill>
                            <a:srgbClr val="C00000"/>
                          </a:solidFill>
                          <a:effectLst/>
                        </a:rPr>
                        <a:t> in exceptional cases, such as, but not limited to, in response to natural disasters and emergency situations declared by the Borrower and recognized by the Bank; </a:t>
                      </a:r>
                    </a:p>
                    <a:p>
                      <a:pPr marL="457200" marR="0" indent="0" algn="just" defTabSz="914400" rtl="0" eaLnBrk="1" fontAlgn="auto" latinLnBrk="0" hangingPunct="1">
                        <a:lnSpc>
                          <a:spcPct val="100000"/>
                        </a:lnSpc>
                        <a:spcBef>
                          <a:spcPts val="300"/>
                        </a:spcBef>
                        <a:spcAft>
                          <a:spcPts val="600"/>
                        </a:spcAft>
                        <a:buClrTx/>
                        <a:buSzTx/>
                        <a:buFontTx/>
                        <a:buNone/>
                        <a:tabLst/>
                        <a:defRPr/>
                      </a:pPr>
                      <a:r>
                        <a:rPr lang="en-IN" sz="1600" dirty="0" smtClean="0">
                          <a:solidFill>
                            <a:srgbClr val="FFFF00"/>
                          </a:solidFill>
                          <a:effectLst/>
                        </a:rPr>
                        <a:t>NOL</a:t>
                      </a:r>
                      <a:r>
                        <a:rPr lang="en-IN" sz="1600" baseline="0" dirty="0" smtClean="0">
                          <a:solidFill>
                            <a:srgbClr val="FFFF00"/>
                          </a:solidFill>
                          <a:effectLst/>
                        </a:rPr>
                        <a:t> from bank required </a:t>
                      </a:r>
                      <a:r>
                        <a:rPr lang="en-IN" sz="1600" dirty="0" smtClean="0">
                          <a:solidFill>
                            <a:srgbClr val="FFFF00"/>
                          </a:solidFill>
                          <a:effectLst/>
                        </a:rPr>
                        <a:t>, except for contracts below a threshold, however in such case  agreement of WB towards Procurement plan required</a:t>
                      </a:r>
                    </a:p>
                    <a:p>
                      <a:pPr marL="457200" indent="0" algn="just">
                        <a:spcBef>
                          <a:spcPts val="300"/>
                        </a:spcBef>
                        <a:spcAft>
                          <a:spcPts val="600"/>
                        </a:spcAft>
                        <a:buNone/>
                      </a:pPr>
                      <a:endParaRPr lang="en-IN" sz="1600" dirty="0" smtClean="0">
                        <a:effectLst/>
                      </a:endParaRPr>
                    </a:p>
                    <a:p>
                      <a:pPr marL="457200" indent="0" algn="just">
                        <a:spcBef>
                          <a:spcPts val="300"/>
                        </a:spcBef>
                        <a:spcAft>
                          <a:spcPts val="600"/>
                        </a:spcAft>
                        <a:buNone/>
                      </a:pPr>
                      <a:endParaRPr lang="en-IN" sz="1600" dirty="0">
                        <a:effectLst/>
                        <a:latin typeface="Times New Roman"/>
                        <a:ea typeface="Times New Roman"/>
                        <a:cs typeface="Times New Roman"/>
                      </a:endParaRPr>
                    </a:p>
                  </a:txBody>
                  <a:tcPr marL="68580" marR="68580" marT="0" marB="0"/>
                </a:tc>
              </a:tr>
            </a:tbl>
          </a:graphicData>
        </a:graphic>
      </p:graphicFrame>
      <p:sp>
        <p:nvSpPr>
          <p:cNvPr id="2" name="Title 1"/>
          <p:cNvSpPr>
            <a:spLocks noGrp="1"/>
          </p:cNvSpPr>
          <p:nvPr>
            <p:ph type="title"/>
          </p:nvPr>
        </p:nvSpPr>
        <p:spPr>
          <a:xfrm>
            <a:off x="457200" y="274638"/>
            <a:ext cx="8229600" cy="639762"/>
          </a:xfrm>
        </p:spPr>
        <p:txBody>
          <a:bodyPr>
            <a:normAutofit fontScale="90000"/>
          </a:bodyPr>
          <a:lstStyle/>
          <a:p>
            <a:r>
              <a:rPr lang="en-IN" sz="2000" b="1" dirty="0" smtClean="0"/>
              <a:t>Procurement Guidelines Para 3.7</a:t>
            </a:r>
            <a:br>
              <a:rPr lang="en-IN" sz="2000" b="1" dirty="0" smtClean="0"/>
            </a:br>
            <a:r>
              <a:rPr lang="en-IN" sz="2000" b="1" dirty="0" smtClean="0"/>
              <a:t>Direct Contracting   (Single Source)</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2723339783"/>
              </p:ext>
            </p:extLst>
          </p:nvPr>
        </p:nvGraphicFramePr>
        <p:xfrm>
          <a:off x="457200" y="1066800"/>
          <a:ext cx="8001000" cy="5250180"/>
        </p:xfrm>
        <a:graphic>
          <a:graphicData uri="http://schemas.openxmlformats.org/drawingml/2006/table">
            <a:tbl>
              <a:tblPr firstRow="1" firstCol="1" bandRow="1">
                <a:tableStyleId>{5C22544A-7EE6-4342-B048-85BDC9FD1C3A}</a:tableStyleId>
              </a:tblPr>
              <a:tblGrid>
                <a:gridCol w="8001000"/>
              </a:tblGrid>
              <a:tr h="5250180">
                <a:tc>
                  <a:txBody>
                    <a:bodyPr/>
                    <a:lstStyle/>
                    <a:p>
                      <a:pPr marL="457200" algn="just">
                        <a:spcBef>
                          <a:spcPts val="300"/>
                        </a:spcBef>
                        <a:spcAft>
                          <a:spcPts val="600"/>
                        </a:spcAft>
                      </a:pPr>
                      <a:r>
                        <a:rPr lang="en-IN" sz="1600" dirty="0" smtClean="0">
                          <a:solidFill>
                            <a:srgbClr val="C00000"/>
                          </a:solidFill>
                          <a:effectLst/>
                          <a:latin typeface="Times New Roman"/>
                          <a:ea typeface="Times New Roman"/>
                          <a:cs typeface="Times New Roman"/>
                        </a:rPr>
                        <a:t>A Framework Agreement (FA) is a long-term agreement with suppliers, contractors and providers of non-consulting services which sets out terms and conditions under which specific procurements (call-offs) can be made throughout the term of the agreement.</a:t>
                      </a:r>
                    </a:p>
                    <a:p>
                      <a:pPr marL="457200" algn="just">
                        <a:spcBef>
                          <a:spcPts val="300"/>
                        </a:spcBef>
                        <a:spcAft>
                          <a:spcPts val="600"/>
                        </a:spcAft>
                      </a:pPr>
                      <a:r>
                        <a:rPr lang="en-IN" sz="1600" dirty="0" smtClean="0">
                          <a:solidFill>
                            <a:srgbClr val="C00000"/>
                          </a:solidFill>
                          <a:effectLst/>
                          <a:latin typeface="Times New Roman"/>
                          <a:ea typeface="Times New Roman"/>
                          <a:cs typeface="Times New Roman"/>
                        </a:rPr>
                        <a:t>FAs may be permitted as an alternative to the Shopping and NCB methods for:</a:t>
                      </a:r>
                    </a:p>
                    <a:p>
                      <a:pPr marL="457200" algn="just">
                        <a:spcBef>
                          <a:spcPts val="300"/>
                        </a:spcBef>
                        <a:spcAft>
                          <a:spcPts val="600"/>
                        </a:spcAft>
                      </a:pPr>
                      <a:r>
                        <a:rPr lang="en-IN" sz="1600" dirty="0" smtClean="0">
                          <a:solidFill>
                            <a:srgbClr val="C00000"/>
                          </a:solidFill>
                          <a:effectLst/>
                          <a:latin typeface="Times New Roman"/>
                          <a:ea typeface="Times New Roman"/>
                          <a:cs typeface="Times New Roman"/>
                        </a:rPr>
                        <a:t> (a) goods that can be procured off-the-shelf, or are of common use with standard specifications;</a:t>
                      </a:r>
                    </a:p>
                    <a:p>
                      <a:pPr marL="457200" algn="just">
                        <a:spcBef>
                          <a:spcPts val="300"/>
                        </a:spcBef>
                        <a:spcAft>
                          <a:spcPts val="600"/>
                        </a:spcAft>
                      </a:pPr>
                      <a:r>
                        <a:rPr lang="en-IN" sz="1600" dirty="0" smtClean="0">
                          <a:solidFill>
                            <a:srgbClr val="C00000"/>
                          </a:solidFill>
                          <a:effectLst/>
                          <a:latin typeface="Times New Roman"/>
                          <a:ea typeface="Times New Roman"/>
                          <a:cs typeface="Times New Roman"/>
                        </a:rPr>
                        <a:t> (b) non-consulting services that are of a simple and non-complex nature and may be required from time to time by the same agency (or multiple agencies) of the Borrower; or </a:t>
                      </a:r>
                    </a:p>
                    <a:p>
                      <a:pPr marL="457200" algn="just">
                        <a:spcBef>
                          <a:spcPts val="300"/>
                        </a:spcBef>
                        <a:spcAft>
                          <a:spcPts val="600"/>
                        </a:spcAft>
                      </a:pPr>
                      <a:r>
                        <a:rPr lang="en-IN" sz="1600" dirty="0" smtClean="0">
                          <a:solidFill>
                            <a:srgbClr val="C00000"/>
                          </a:solidFill>
                          <a:effectLst/>
                          <a:latin typeface="Times New Roman"/>
                          <a:ea typeface="Times New Roman"/>
                          <a:cs typeface="Times New Roman"/>
                        </a:rPr>
                        <a:t>(c) small value contracts for works under emergency operations.</a:t>
                      </a:r>
                    </a:p>
                    <a:p>
                      <a:pPr marL="457200" algn="just">
                        <a:spcBef>
                          <a:spcPts val="300"/>
                        </a:spcBef>
                        <a:spcAft>
                          <a:spcPts val="600"/>
                        </a:spcAft>
                      </a:pPr>
                      <a:r>
                        <a:rPr lang="en-IN" sz="1600" dirty="0" smtClean="0">
                          <a:solidFill>
                            <a:srgbClr val="FFFF00"/>
                          </a:solidFill>
                          <a:effectLst/>
                          <a:latin typeface="Times New Roman"/>
                          <a:ea typeface="Times New Roman"/>
                          <a:cs typeface="Times New Roman"/>
                        </a:rPr>
                        <a:t> NOL form WB required. </a:t>
                      </a:r>
                    </a:p>
                    <a:p>
                      <a:pPr marL="742950" indent="-285750" algn="just">
                        <a:spcBef>
                          <a:spcPts val="300"/>
                        </a:spcBef>
                        <a:spcAft>
                          <a:spcPts val="600"/>
                        </a:spcAft>
                        <a:buFont typeface="Arial" pitchFamily="34" charset="0"/>
                        <a:buChar char="•"/>
                      </a:pPr>
                      <a:r>
                        <a:rPr lang="en-IN" sz="1600" dirty="0" smtClean="0">
                          <a:solidFill>
                            <a:srgbClr val="FFFF00"/>
                          </a:solidFill>
                          <a:effectLst/>
                          <a:latin typeface="Times New Roman"/>
                          <a:ea typeface="Times New Roman"/>
                          <a:cs typeface="Times New Roman"/>
                        </a:rPr>
                        <a:t>FAs shall not restrict foreign competition, and </a:t>
                      </a:r>
                    </a:p>
                    <a:p>
                      <a:pPr marL="742950" indent="-285750" algn="just">
                        <a:spcBef>
                          <a:spcPts val="300"/>
                        </a:spcBef>
                        <a:spcAft>
                          <a:spcPts val="600"/>
                        </a:spcAft>
                        <a:buFont typeface="Arial" pitchFamily="34" charset="0"/>
                        <a:buChar char="•"/>
                      </a:pPr>
                      <a:r>
                        <a:rPr lang="en-IN" sz="1600" dirty="0" smtClean="0">
                          <a:solidFill>
                            <a:srgbClr val="FFFF00"/>
                          </a:solidFill>
                          <a:effectLst/>
                          <a:latin typeface="Times New Roman"/>
                          <a:ea typeface="Times New Roman"/>
                          <a:cs typeface="Times New Roman"/>
                        </a:rPr>
                        <a:t>should be limited to a maximum duration of 3 (three) years. FA procedures applicable to the project are those of the Borrowers that have been deemed acceptable by the Bank, and shall be described in the Loan Agreement. </a:t>
                      </a:r>
                    </a:p>
                    <a:p>
                      <a:pPr marL="742950" indent="-285750" algn="just">
                        <a:spcBef>
                          <a:spcPts val="300"/>
                        </a:spcBef>
                        <a:spcAft>
                          <a:spcPts val="600"/>
                        </a:spcAft>
                        <a:buFont typeface="Arial" pitchFamily="34" charset="0"/>
                        <a:buChar char="•"/>
                      </a:pPr>
                      <a:r>
                        <a:rPr lang="en-IN" sz="1600" dirty="0" smtClean="0">
                          <a:solidFill>
                            <a:srgbClr val="FFFF00"/>
                          </a:solidFill>
                          <a:effectLst/>
                          <a:latin typeface="Times New Roman"/>
                          <a:ea typeface="Times New Roman"/>
                          <a:cs typeface="Times New Roman"/>
                        </a:rPr>
                        <a:t>Maximum aggregate amounts cannot exceed NCB maximum aggregate amounts</a:t>
                      </a:r>
                      <a:r>
                        <a:rPr lang="en-IN" sz="1600" dirty="0" smtClean="0">
                          <a:solidFill>
                            <a:srgbClr val="C00000"/>
                          </a:solidFill>
                          <a:effectLst/>
                          <a:latin typeface="Times New Roman"/>
                          <a:ea typeface="Times New Roman"/>
                          <a:cs typeface="Times New Roman"/>
                        </a:rPr>
                        <a:t>.</a:t>
                      </a:r>
                      <a:endParaRPr lang="en-IN" sz="1600" dirty="0">
                        <a:solidFill>
                          <a:srgbClr val="C00000"/>
                        </a:solidFill>
                        <a:effectLst/>
                        <a:latin typeface="Times New Roman"/>
                        <a:ea typeface="Times New Roman"/>
                        <a:cs typeface="Times New Roman"/>
                      </a:endParaRPr>
                    </a:p>
                  </a:txBody>
                  <a:tcPr marL="68580" marR="68580" marT="0" marB="0"/>
                </a:tc>
              </a:tr>
            </a:tbl>
          </a:graphicData>
        </a:graphic>
      </p:graphicFrame>
      <p:sp>
        <p:nvSpPr>
          <p:cNvPr id="2" name="Title 1"/>
          <p:cNvSpPr>
            <a:spLocks noGrp="1"/>
          </p:cNvSpPr>
          <p:nvPr>
            <p:ph type="title"/>
          </p:nvPr>
        </p:nvSpPr>
        <p:spPr>
          <a:xfrm>
            <a:off x="457200" y="274638"/>
            <a:ext cx="8229600" cy="639762"/>
          </a:xfrm>
        </p:spPr>
        <p:txBody>
          <a:bodyPr>
            <a:normAutofit fontScale="90000"/>
          </a:bodyPr>
          <a:lstStyle/>
          <a:p>
            <a:r>
              <a:rPr lang="en-IN" sz="2000" b="1" dirty="0" smtClean="0"/>
              <a:t>Procurement Guidelines Para 3.6</a:t>
            </a:r>
            <a:br>
              <a:rPr lang="en-IN" sz="2000" b="1" dirty="0" smtClean="0"/>
            </a:br>
            <a:r>
              <a:rPr lang="en-IN" sz="2000" b="1" dirty="0" smtClean="0"/>
              <a:t>Framework Agreement   </a:t>
            </a: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1078</TotalTime>
  <Words>2301</Words>
  <Application>Microsoft Office PowerPoint</Application>
  <PresentationFormat>On-screen Show (4:3)</PresentationFormat>
  <Paragraphs>379</Paragraphs>
  <Slides>32</Slides>
  <Notes>5</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Waveform</vt:lpstr>
      <vt:lpstr>Procurement Manual – An Overview  National Hydrology Project    </vt:lpstr>
      <vt:lpstr>Procurement Manual - NHP </vt:lpstr>
      <vt:lpstr>Procurement Cycle</vt:lpstr>
      <vt:lpstr>Procurement Planning</vt:lpstr>
      <vt:lpstr>Procurement Methods (Goods/Works/NCS)</vt:lpstr>
      <vt:lpstr>Thresholds for Goods, Information technology and non-consultancy services</vt:lpstr>
      <vt:lpstr>Procurement Guidelines (Para 3.2) Limited International Bidding </vt:lpstr>
      <vt:lpstr>Procurement Guidelines Para 3.7 Direct Contracting   (Single Source)</vt:lpstr>
      <vt:lpstr>Procurement Guidelines Para 3.6 Framework Agreement   </vt:lpstr>
      <vt:lpstr>Thresholds for Works</vt:lpstr>
      <vt:lpstr>Procurement Guidelines Para 3.9 Force Account </vt:lpstr>
      <vt:lpstr>Important aspects for consideration in Procurement of Goods</vt:lpstr>
      <vt:lpstr>Slide 13</vt:lpstr>
      <vt:lpstr>Slide 14</vt:lpstr>
      <vt:lpstr>Methods for procurement of consultancy</vt:lpstr>
      <vt:lpstr> Quality and Cost based Selection (QCBS)</vt:lpstr>
      <vt:lpstr> Preparation of TOR</vt:lpstr>
      <vt:lpstr>Slide 18</vt:lpstr>
      <vt:lpstr>Slide 19</vt:lpstr>
      <vt:lpstr>Slide 20</vt:lpstr>
      <vt:lpstr> QBS system</vt:lpstr>
      <vt:lpstr>QBS system –contd.. </vt:lpstr>
      <vt:lpstr>FBS system</vt:lpstr>
      <vt:lpstr>LCS  system</vt:lpstr>
      <vt:lpstr>CQS  system</vt:lpstr>
      <vt:lpstr>SSS  system</vt:lpstr>
      <vt:lpstr>Slide 27</vt:lpstr>
      <vt:lpstr>Engagement of Individual Consultants</vt:lpstr>
      <vt:lpstr>Engagement of Individual Consultants     contd…</vt:lpstr>
      <vt:lpstr>Engagement of Individual Consultants     contd…</vt:lpstr>
      <vt:lpstr>Prior Reviews</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Procurement Manual</dc:title>
  <dc:creator>SJC3</dc:creator>
  <cp:lastModifiedBy>SJC3</cp:lastModifiedBy>
  <cp:revision>105</cp:revision>
  <dcterms:created xsi:type="dcterms:W3CDTF">2017-05-18T12:43:10Z</dcterms:created>
  <dcterms:modified xsi:type="dcterms:W3CDTF">2017-05-24T13:00:11Z</dcterms:modified>
</cp:coreProperties>
</file>